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Medium"/>
      <p:regular r:id="rId17"/>
    </p:embeddedFont>
    <p:embeddedFont>
      <p:font typeface="DM Sans Medium"/>
      <p:regular r:id="rId18"/>
    </p:embeddedFont>
    <p:embeddedFont>
      <p:font typeface="DM Sans Medium"/>
      <p:regular r:id="rId19"/>
    </p:embeddedFont>
    <p:embeddedFont>
      <p:font typeface="DM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7026"/>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Fraud Detection in Healthcare Providers using Machine Learning</a:t>
            </a:r>
            <a:endParaRPr lang="en-US" sz="3900" dirty="0"/>
          </a:p>
        </p:txBody>
      </p:sp>
      <p:sp>
        <p:nvSpPr>
          <p:cNvPr id="4" name="Text 1"/>
          <p:cNvSpPr/>
          <p:nvPr/>
        </p:nvSpPr>
        <p:spPr>
          <a:xfrm>
            <a:off x="793790" y="503491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Presented by DataOrbit Healthcare Provider Fraud Detection Team</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09230" y="350044"/>
            <a:ext cx="6366272" cy="318254"/>
          </a:xfrm>
          <a:prstGeom prst="rect">
            <a:avLst/>
          </a:prstGeom>
          <a:noFill/>
          <a:ln/>
        </p:spPr>
        <p:txBody>
          <a:bodyPr wrap="none" lIns="0" tIns="0" rIns="0" bIns="0" rtlCol="0" anchor="t"/>
          <a:lstStyle/>
          <a:p>
            <a:pPr algn="l" indent="0" marL="0">
              <a:lnSpc>
                <a:spcPts val="2500"/>
              </a:lnSpc>
              <a:buNone/>
            </a:pPr>
            <a:r>
              <a:rPr lang="en-US" sz="2000" dirty="0">
                <a:solidFill>
                  <a:srgbClr val="F7F7F8"/>
                </a:solidFill>
                <a:latin typeface="DM Sans Medium" pitchFamily="34" charset="0"/>
                <a:ea typeface="DM Sans Medium" pitchFamily="34" charset="-122"/>
                <a:cs typeface="DM Sans Medium" pitchFamily="34" charset="-120"/>
              </a:rPr>
              <a:t>Continuous Improvement: Evaluation &amp; Error Analysis</a:t>
            </a:r>
            <a:endParaRPr lang="en-US" sz="2000" dirty="0"/>
          </a:p>
        </p:txBody>
      </p:sp>
      <p:sp>
        <p:nvSpPr>
          <p:cNvPr id="3" name="Text 1"/>
          <p:cNvSpPr/>
          <p:nvPr/>
        </p:nvSpPr>
        <p:spPr>
          <a:xfrm>
            <a:off x="509230" y="922853"/>
            <a:ext cx="13611939" cy="203597"/>
          </a:xfrm>
          <a:prstGeom prst="rect">
            <a:avLst/>
          </a:prstGeom>
          <a:noFill/>
          <a:ln/>
        </p:spPr>
        <p:txBody>
          <a:bodyPr wrap="none" lIns="0" tIns="0" rIns="0" bIns="0" rtlCol="0" anchor="t"/>
          <a:lstStyle/>
          <a:p>
            <a:pPr algn="l" indent="0" marL="0">
              <a:lnSpc>
                <a:spcPts val="1600"/>
              </a:lnSpc>
              <a:buNone/>
            </a:pPr>
            <a:r>
              <a:rPr lang="en-US" sz="1000" dirty="0">
                <a:solidFill>
                  <a:srgbClr val="D6D9D7"/>
                </a:solidFill>
                <a:latin typeface="Inter" pitchFamily="34" charset="0"/>
                <a:ea typeface="Inter" pitchFamily="34" charset="-122"/>
                <a:cs typeface="Inter" pitchFamily="34" charset="-120"/>
              </a:rPr>
              <a:t>Our ongoing evaluation and error analysis are critical for refining the model and addressing its limitations. We identified common characteristics of false positives and false negatives, which guide our future improvements.</a:t>
            </a:r>
            <a:endParaRPr lang="en-US" sz="1000" dirty="0"/>
          </a:p>
        </p:txBody>
      </p:sp>
      <p:sp>
        <p:nvSpPr>
          <p:cNvPr id="4" name="Text 2"/>
          <p:cNvSpPr/>
          <p:nvPr/>
        </p:nvSpPr>
        <p:spPr>
          <a:xfrm>
            <a:off x="509230" y="1396960"/>
            <a:ext cx="1591389" cy="198953"/>
          </a:xfrm>
          <a:prstGeom prst="rect">
            <a:avLst/>
          </a:prstGeom>
          <a:noFill/>
          <a:ln/>
        </p:spPr>
        <p:txBody>
          <a:bodyPr wrap="none" lIns="0" tIns="0" rIns="0" bIns="0" rtlCol="0" anchor="t"/>
          <a:lstStyle/>
          <a:p>
            <a:pPr algn="l" indent="0" marL="0">
              <a:lnSpc>
                <a:spcPts val="1550"/>
              </a:lnSpc>
              <a:buNone/>
            </a:pPr>
            <a:r>
              <a:rPr lang="en-US" sz="1250" dirty="0">
                <a:solidFill>
                  <a:srgbClr val="F7F7F8"/>
                </a:solidFill>
                <a:latin typeface="DM Sans Medium" pitchFamily="34" charset="0"/>
                <a:ea typeface="DM Sans Medium" pitchFamily="34" charset="-122"/>
                <a:cs typeface="DM Sans Medium" pitchFamily="34" charset="-120"/>
              </a:rPr>
              <a:t>False Positives</a:t>
            </a:r>
            <a:endParaRPr lang="en-US" sz="1250" dirty="0"/>
          </a:p>
        </p:txBody>
      </p:sp>
      <p:sp>
        <p:nvSpPr>
          <p:cNvPr id="5" name="Text 3"/>
          <p:cNvSpPr/>
          <p:nvPr/>
        </p:nvSpPr>
        <p:spPr>
          <a:xfrm>
            <a:off x="509230" y="1723192"/>
            <a:ext cx="6650712" cy="20359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6D9D7"/>
                </a:solidFill>
                <a:latin typeface="Inter" pitchFamily="34" charset="0"/>
                <a:ea typeface="Inter" pitchFamily="34" charset="-122"/>
                <a:cs typeface="Inter" pitchFamily="34" charset="-120"/>
              </a:rPr>
              <a:t>Complex demographic profiles.</a:t>
            </a:r>
            <a:endParaRPr lang="en-US" sz="1000" dirty="0"/>
          </a:p>
        </p:txBody>
      </p:sp>
      <p:sp>
        <p:nvSpPr>
          <p:cNvPr id="6" name="Text 4"/>
          <p:cNvSpPr/>
          <p:nvPr/>
        </p:nvSpPr>
        <p:spPr>
          <a:xfrm>
            <a:off x="509230" y="1971318"/>
            <a:ext cx="6650712" cy="20359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6D9D7"/>
                </a:solidFill>
                <a:latin typeface="Inter" pitchFamily="34" charset="0"/>
                <a:ea typeface="Inter" pitchFamily="34" charset="-122"/>
                <a:cs typeface="Inter" pitchFamily="34" charset="-120"/>
              </a:rPr>
              <a:t>High incidence of chronic conditions.</a:t>
            </a:r>
            <a:endParaRPr lang="en-US" sz="1000" dirty="0"/>
          </a:p>
        </p:txBody>
      </p:sp>
      <p:sp>
        <p:nvSpPr>
          <p:cNvPr id="7" name="Text 5"/>
          <p:cNvSpPr/>
          <p:nvPr/>
        </p:nvSpPr>
        <p:spPr>
          <a:xfrm>
            <a:off x="509230" y="2219444"/>
            <a:ext cx="6650712" cy="20359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6D9D7"/>
                </a:solidFill>
                <a:latin typeface="Inter" pitchFamily="34" charset="0"/>
                <a:ea typeface="Inter" pitchFamily="34" charset="-122"/>
                <a:cs typeface="Inter" pitchFamily="34" charset="-120"/>
              </a:rPr>
              <a:t>Varied treatment plans.</a:t>
            </a:r>
            <a:endParaRPr lang="en-US" sz="1000" dirty="0"/>
          </a:p>
        </p:txBody>
      </p:sp>
      <p:sp>
        <p:nvSpPr>
          <p:cNvPr id="8" name="Text 6"/>
          <p:cNvSpPr/>
          <p:nvPr/>
        </p:nvSpPr>
        <p:spPr>
          <a:xfrm>
            <a:off x="509230" y="2550319"/>
            <a:ext cx="1591389" cy="198953"/>
          </a:xfrm>
          <a:prstGeom prst="rect">
            <a:avLst/>
          </a:prstGeom>
          <a:noFill/>
          <a:ln/>
        </p:spPr>
        <p:txBody>
          <a:bodyPr wrap="none" lIns="0" tIns="0" rIns="0" bIns="0" rtlCol="0" anchor="t"/>
          <a:lstStyle/>
          <a:p>
            <a:pPr algn="l" indent="0" marL="0">
              <a:lnSpc>
                <a:spcPts val="1550"/>
              </a:lnSpc>
              <a:buNone/>
            </a:pPr>
            <a:r>
              <a:rPr lang="en-US" sz="1250" dirty="0">
                <a:solidFill>
                  <a:srgbClr val="F7F7F8"/>
                </a:solidFill>
                <a:latin typeface="DM Sans Medium" pitchFamily="34" charset="0"/>
                <a:ea typeface="DM Sans Medium" pitchFamily="34" charset="-122"/>
                <a:cs typeface="DM Sans Medium" pitchFamily="34" charset="-120"/>
              </a:rPr>
              <a:t>False Negatives</a:t>
            </a:r>
            <a:endParaRPr lang="en-US" sz="1250" dirty="0"/>
          </a:p>
        </p:txBody>
      </p:sp>
      <p:sp>
        <p:nvSpPr>
          <p:cNvPr id="9" name="Text 7"/>
          <p:cNvSpPr/>
          <p:nvPr/>
        </p:nvSpPr>
        <p:spPr>
          <a:xfrm>
            <a:off x="509230" y="2876550"/>
            <a:ext cx="6650712" cy="20359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6D9D7"/>
                </a:solidFill>
                <a:latin typeface="Inter" pitchFamily="34" charset="0"/>
                <a:ea typeface="Inter" pitchFamily="34" charset="-122"/>
                <a:cs typeface="Inter" pitchFamily="34" charset="-120"/>
              </a:rPr>
              <a:t>Low-amount, repeated claims.</a:t>
            </a:r>
            <a:endParaRPr lang="en-US" sz="1000" dirty="0"/>
          </a:p>
        </p:txBody>
      </p:sp>
      <p:sp>
        <p:nvSpPr>
          <p:cNvPr id="10" name="Text 8"/>
          <p:cNvSpPr/>
          <p:nvPr/>
        </p:nvSpPr>
        <p:spPr>
          <a:xfrm>
            <a:off x="509230" y="3124676"/>
            <a:ext cx="6650712" cy="20359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6D9D7"/>
                </a:solidFill>
                <a:latin typeface="Inter" pitchFamily="34" charset="0"/>
                <a:ea typeface="Inter" pitchFamily="34" charset="-122"/>
                <a:cs typeface="Inter" pitchFamily="34" charset="-120"/>
              </a:rPr>
              <a:t>Physician-sharing patterns.</a:t>
            </a:r>
            <a:endParaRPr lang="en-US" sz="1000" dirty="0"/>
          </a:p>
        </p:txBody>
      </p:sp>
      <p:sp>
        <p:nvSpPr>
          <p:cNvPr id="11" name="Text 9"/>
          <p:cNvSpPr/>
          <p:nvPr/>
        </p:nvSpPr>
        <p:spPr>
          <a:xfrm>
            <a:off x="509230" y="3372803"/>
            <a:ext cx="6650712" cy="20359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6D9D7"/>
                </a:solidFill>
                <a:latin typeface="Inter" pitchFamily="34" charset="0"/>
                <a:ea typeface="Inter" pitchFamily="34" charset="-122"/>
                <a:cs typeface="Inter" pitchFamily="34" charset="-120"/>
              </a:rPr>
              <a:t>Sophisticated fraud schemes.</a:t>
            </a:r>
            <a:endParaRPr lang="en-US" sz="1000" dirty="0"/>
          </a:p>
        </p:txBody>
      </p:sp>
      <p:pic>
        <p:nvPicPr>
          <p:cNvPr id="12" name="Image 0" descr="preencoded.png">    </p:cNvPr>
          <p:cNvPicPr>
            <a:picLocks noChangeAspect="1"/>
          </p:cNvPicPr>
          <p:nvPr/>
        </p:nvPicPr>
        <p:blipFill>
          <a:blip r:embed="rId1"/>
          <a:stretch>
            <a:fillRect/>
          </a:stretch>
        </p:blipFill>
        <p:spPr>
          <a:xfrm>
            <a:off x="7478078" y="1412915"/>
            <a:ext cx="6650712" cy="6650712"/>
          </a:xfrm>
          <a:prstGeom prst="rect">
            <a:avLst/>
          </a:prstGeom>
        </p:spPr>
      </p:pic>
      <p:sp>
        <p:nvSpPr>
          <p:cNvPr id="13" name="Text 10"/>
          <p:cNvSpPr/>
          <p:nvPr/>
        </p:nvSpPr>
        <p:spPr>
          <a:xfrm>
            <a:off x="7478078" y="8206859"/>
            <a:ext cx="1648420" cy="198953"/>
          </a:xfrm>
          <a:prstGeom prst="rect">
            <a:avLst/>
          </a:prstGeom>
          <a:noFill/>
          <a:ln/>
        </p:spPr>
        <p:txBody>
          <a:bodyPr wrap="none" lIns="0" tIns="0" rIns="0" bIns="0" rtlCol="0" anchor="t"/>
          <a:lstStyle/>
          <a:p>
            <a:pPr algn="l" indent="0" marL="0">
              <a:lnSpc>
                <a:spcPts val="1550"/>
              </a:lnSpc>
              <a:buNone/>
            </a:pPr>
            <a:r>
              <a:rPr lang="en-US" sz="1250" dirty="0">
                <a:solidFill>
                  <a:srgbClr val="F7F7F8"/>
                </a:solidFill>
                <a:latin typeface="DM Sans Medium" pitchFamily="34" charset="0"/>
                <a:ea typeface="DM Sans Medium" pitchFamily="34" charset="-122"/>
                <a:cs typeface="DM Sans Medium" pitchFamily="34" charset="-120"/>
              </a:rPr>
              <a:t>Future Enhancements</a:t>
            </a:r>
            <a:endParaRPr lang="en-US" sz="1250" dirty="0"/>
          </a:p>
        </p:txBody>
      </p:sp>
      <p:sp>
        <p:nvSpPr>
          <p:cNvPr id="14" name="Text 11"/>
          <p:cNvSpPr/>
          <p:nvPr/>
        </p:nvSpPr>
        <p:spPr>
          <a:xfrm>
            <a:off x="7478078" y="8533090"/>
            <a:ext cx="6650712" cy="20359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6D9D7"/>
                </a:solidFill>
                <a:latin typeface="Inter" pitchFamily="34" charset="0"/>
                <a:ea typeface="Inter" pitchFamily="34" charset="-122"/>
                <a:cs typeface="Inter" pitchFamily="34" charset="-120"/>
              </a:rPr>
              <a:t>Integrating temporal stability metrics.</a:t>
            </a:r>
            <a:endParaRPr lang="en-US" sz="1000" dirty="0"/>
          </a:p>
        </p:txBody>
      </p:sp>
      <p:sp>
        <p:nvSpPr>
          <p:cNvPr id="15" name="Text 12"/>
          <p:cNvSpPr/>
          <p:nvPr/>
        </p:nvSpPr>
        <p:spPr>
          <a:xfrm>
            <a:off x="7478078" y="8781217"/>
            <a:ext cx="6650712" cy="20359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6D9D7"/>
                </a:solidFill>
                <a:latin typeface="Inter" pitchFamily="34" charset="0"/>
                <a:ea typeface="Inter" pitchFamily="34" charset="-122"/>
                <a:cs typeface="Inter" pitchFamily="34" charset="-120"/>
              </a:rPr>
              <a:t>Implementing age-adjusted claim rates.</a:t>
            </a:r>
            <a:endParaRPr lang="en-US" sz="1000" dirty="0"/>
          </a:p>
        </p:txBody>
      </p:sp>
      <p:sp>
        <p:nvSpPr>
          <p:cNvPr id="16" name="Text 13"/>
          <p:cNvSpPr/>
          <p:nvPr/>
        </p:nvSpPr>
        <p:spPr>
          <a:xfrm>
            <a:off x="7478078" y="9029343"/>
            <a:ext cx="6650712" cy="20359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D6D9D7"/>
                </a:solidFill>
                <a:latin typeface="Inter" pitchFamily="34" charset="0"/>
                <a:ea typeface="Inter" pitchFamily="34" charset="-122"/>
                <a:cs typeface="Inter" pitchFamily="34" charset="-120"/>
              </a:rPr>
              <a:t>Developing graph-based features for network analysis.</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7219"/>
            <a:ext cx="7556421" cy="992267"/>
          </a:xfrm>
          <a:prstGeom prst="rect">
            <a:avLst/>
          </a:prstGeom>
          <a:noFill/>
          <a:ln/>
        </p:spPr>
        <p:txBody>
          <a:bodyPr wrap="square" lIns="0" tIns="0" rIns="0" bIns="0" rtlCol="0" anchor="t"/>
          <a:lstStyle/>
          <a:p>
            <a:pPr algn="l" indent="0" marL="0">
              <a:lnSpc>
                <a:spcPts val="3900"/>
              </a:lnSpc>
              <a:buNone/>
            </a:pPr>
            <a:r>
              <a:rPr lang="en-US" sz="3100" dirty="0">
                <a:solidFill>
                  <a:srgbClr val="F7F7F8"/>
                </a:solidFill>
                <a:latin typeface="DM Sans Medium" pitchFamily="34" charset="0"/>
                <a:ea typeface="DM Sans Medium" pitchFamily="34" charset="-122"/>
                <a:cs typeface="DM Sans Medium" pitchFamily="34" charset="-120"/>
              </a:rPr>
              <a:t>The Growing Challenge of Healthcare Fraud</a:t>
            </a:r>
            <a:endParaRPr lang="en-US" sz="3100" dirty="0"/>
          </a:p>
        </p:txBody>
      </p:sp>
      <p:sp>
        <p:nvSpPr>
          <p:cNvPr id="4" name="Text 1"/>
          <p:cNvSpPr/>
          <p:nvPr/>
        </p:nvSpPr>
        <p:spPr>
          <a:xfrm>
            <a:off x="6280190" y="3807143"/>
            <a:ext cx="7556421" cy="1905238"/>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Healthcare fraud is a pervasive issue, costing billions of dollars annually and diverting critical resources from patient care. Our project, DataOrbit Healthcare Provider Fraud Detection, aims to combat this problem by identifying fraudulent Medicare providers using advanced machine learning techniques. The primary challenge lies in the severe class imbalance inherent in fraud detection, where only approximately 10% of cases are genuinely fraudulent.</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76049"/>
            <a:ext cx="7159704" cy="496133"/>
          </a:xfrm>
          <a:prstGeom prst="rect">
            <a:avLst/>
          </a:prstGeom>
          <a:noFill/>
          <a:ln/>
        </p:spPr>
        <p:txBody>
          <a:bodyPr wrap="none" lIns="0" tIns="0" rIns="0" bIns="0" rtlCol="0" anchor="t"/>
          <a:lstStyle/>
          <a:p>
            <a:pPr algn="l" indent="0" marL="0">
              <a:lnSpc>
                <a:spcPts val="3900"/>
              </a:lnSpc>
              <a:buNone/>
            </a:pPr>
            <a:r>
              <a:rPr lang="en-US" sz="3100" dirty="0">
                <a:solidFill>
                  <a:srgbClr val="F7F7F8"/>
                </a:solidFill>
                <a:latin typeface="DM Sans Medium" pitchFamily="34" charset="0"/>
                <a:ea typeface="DM Sans Medium" pitchFamily="34" charset="-122"/>
                <a:cs typeface="DM Sans Medium" pitchFamily="34" charset="-120"/>
              </a:rPr>
              <a:t>Dataset Overview: Unpacking the Data</a:t>
            </a:r>
            <a:endParaRPr lang="en-US" sz="3100" dirty="0"/>
          </a:p>
        </p:txBody>
      </p:sp>
      <p:sp>
        <p:nvSpPr>
          <p:cNvPr id="4" name="Text 1"/>
          <p:cNvSpPr/>
          <p:nvPr/>
        </p:nvSpPr>
        <p:spPr>
          <a:xfrm>
            <a:off x="6280190" y="1569839"/>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Our analysis leverages the comprehensive Kaggle Healthcare Provider Fraud Detection dataset, which comprises four interconnected tables: Beneficiary, Inpatient Claims, Outpatient Claims, and Labels.</a:t>
            </a:r>
            <a:endParaRPr lang="en-US" sz="1550" dirty="0"/>
          </a:p>
        </p:txBody>
      </p:sp>
      <p:sp>
        <p:nvSpPr>
          <p:cNvPr id="5" name="Shape 2"/>
          <p:cNvSpPr/>
          <p:nvPr/>
        </p:nvSpPr>
        <p:spPr>
          <a:xfrm>
            <a:off x="6280190" y="2745700"/>
            <a:ext cx="3679031" cy="2572226"/>
          </a:xfrm>
          <a:prstGeom prst="roundRect">
            <a:avLst>
              <a:gd name="adj" fmla="val 1157"/>
            </a:avLst>
          </a:prstGeom>
          <a:solidFill>
            <a:srgbClr val="4C5052"/>
          </a:solidFill>
          <a:ln/>
        </p:spPr>
      </p:sp>
      <p:sp>
        <p:nvSpPr>
          <p:cNvPr id="6" name="Shape 3"/>
          <p:cNvSpPr/>
          <p:nvPr/>
        </p:nvSpPr>
        <p:spPr>
          <a:xfrm>
            <a:off x="6478548" y="2944058"/>
            <a:ext cx="595313" cy="595313"/>
          </a:xfrm>
          <a:prstGeom prst="roundRect">
            <a:avLst>
              <a:gd name="adj" fmla="val 15358451"/>
            </a:avLst>
          </a:prstGeom>
          <a:solidFill>
            <a:srgbClr val="AC9EF5"/>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2259" y="3107650"/>
            <a:ext cx="267891" cy="267891"/>
          </a:xfrm>
          <a:prstGeom prst="rect">
            <a:avLst/>
          </a:prstGeom>
        </p:spPr>
      </p:pic>
      <p:sp>
        <p:nvSpPr>
          <p:cNvPr id="8" name="Text 4"/>
          <p:cNvSpPr/>
          <p:nvPr/>
        </p:nvSpPr>
        <p:spPr>
          <a:xfrm>
            <a:off x="6478548" y="373772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Dataset Structure</a:t>
            </a:r>
            <a:endParaRPr lang="en-US" sz="1950" dirty="0"/>
          </a:p>
        </p:txBody>
      </p:sp>
      <p:sp>
        <p:nvSpPr>
          <p:cNvPr id="9" name="Text 5"/>
          <p:cNvSpPr/>
          <p:nvPr/>
        </p:nvSpPr>
        <p:spPr>
          <a:xfrm>
            <a:off x="6478548" y="4166949"/>
            <a:ext cx="3282315"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Composed of four distinct tables for comprehensive analysis.</a:t>
            </a:r>
            <a:endParaRPr lang="en-US" sz="1550" dirty="0"/>
          </a:p>
        </p:txBody>
      </p:sp>
      <p:sp>
        <p:nvSpPr>
          <p:cNvPr id="10" name="Shape 6"/>
          <p:cNvSpPr/>
          <p:nvPr/>
        </p:nvSpPr>
        <p:spPr>
          <a:xfrm>
            <a:off x="10157579" y="2745700"/>
            <a:ext cx="3679031" cy="2572226"/>
          </a:xfrm>
          <a:prstGeom prst="roundRect">
            <a:avLst>
              <a:gd name="adj" fmla="val 1157"/>
            </a:avLst>
          </a:prstGeom>
          <a:solidFill>
            <a:srgbClr val="4C5052"/>
          </a:solidFill>
          <a:ln/>
        </p:spPr>
      </p:sp>
      <p:sp>
        <p:nvSpPr>
          <p:cNvPr id="11" name="Shape 7"/>
          <p:cNvSpPr/>
          <p:nvPr/>
        </p:nvSpPr>
        <p:spPr>
          <a:xfrm>
            <a:off x="10355937" y="2944058"/>
            <a:ext cx="595313" cy="595313"/>
          </a:xfrm>
          <a:prstGeom prst="roundRect">
            <a:avLst>
              <a:gd name="adj" fmla="val 15358451"/>
            </a:avLst>
          </a:prstGeom>
          <a:solidFill>
            <a:srgbClr val="AC9EF5"/>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9648" y="3107650"/>
            <a:ext cx="267891" cy="267891"/>
          </a:xfrm>
          <a:prstGeom prst="rect">
            <a:avLst/>
          </a:prstGeom>
        </p:spPr>
      </p:pic>
      <p:sp>
        <p:nvSpPr>
          <p:cNvPr id="13" name="Text 8"/>
          <p:cNvSpPr/>
          <p:nvPr/>
        </p:nvSpPr>
        <p:spPr>
          <a:xfrm>
            <a:off x="10355937" y="373772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Key Identifiers</a:t>
            </a:r>
            <a:endParaRPr lang="en-US" sz="1950" dirty="0"/>
          </a:p>
        </p:txBody>
      </p:sp>
      <p:sp>
        <p:nvSpPr>
          <p:cNvPr id="14" name="Text 9"/>
          <p:cNvSpPr/>
          <p:nvPr/>
        </p:nvSpPr>
        <p:spPr>
          <a:xfrm>
            <a:off x="10355937" y="4166949"/>
            <a:ext cx="3282315" cy="952619"/>
          </a:xfrm>
          <a:prstGeom prst="rect">
            <a:avLst/>
          </a:prstGeom>
          <a:noFill/>
          <a:ln/>
        </p:spPr>
        <p:txBody>
          <a:bodyPr wrap="square" lIns="0" tIns="0" rIns="0" bIns="0" rtlCol="0" anchor="t"/>
          <a:lstStyle/>
          <a:p>
            <a:pPr algn="l" indent="0" marL="0">
              <a:lnSpc>
                <a:spcPts val="2500"/>
              </a:lnSpc>
              <a:buNone/>
            </a:pPr>
            <a:r>
              <a:rPr lang="en-US" sz="1550" b="1" dirty="0">
                <a:solidFill>
                  <a:srgbClr val="D6D9D7"/>
                </a:solidFill>
                <a:latin typeface="Inter" pitchFamily="34" charset="0"/>
                <a:ea typeface="Inter" pitchFamily="34" charset="-122"/>
                <a:cs typeface="Inter" pitchFamily="34" charset="-120"/>
              </a:rPr>
              <a:t>BeneID</a:t>
            </a:r>
            <a:pPr algn="l" indent="0" marL="0">
              <a:lnSpc>
                <a:spcPts val="2500"/>
              </a:lnSpc>
              <a:buNone/>
            </a:pPr>
            <a:r>
              <a:rPr lang="en-US" sz="1550" dirty="0">
                <a:solidFill>
                  <a:srgbClr val="D6D9D7"/>
                </a:solidFill>
                <a:latin typeface="Inter" pitchFamily="34" charset="0"/>
                <a:ea typeface="Inter" pitchFamily="34" charset="-122"/>
                <a:cs typeface="Inter" pitchFamily="34" charset="-120"/>
              </a:rPr>
              <a:t> for beneficiaries and </a:t>
            </a:r>
            <a:pPr algn="l" indent="0" marL="0">
              <a:lnSpc>
                <a:spcPts val="2500"/>
              </a:lnSpc>
              <a:buNone/>
            </a:pPr>
            <a:r>
              <a:rPr lang="en-US" sz="1550" b="1" dirty="0">
                <a:solidFill>
                  <a:srgbClr val="D6D9D7"/>
                </a:solidFill>
                <a:latin typeface="Inter" pitchFamily="34" charset="0"/>
                <a:ea typeface="Inter" pitchFamily="34" charset="-122"/>
                <a:cs typeface="Inter" pitchFamily="34" charset="-120"/>
              </a:rPr>
              <a:t>Provider</a:t>
            </a:r>
            <a:pPr algn="l" indent="0" marL="0">
              <a:lnSpc>
                <a:spcPts val="2500"/>
              </a:lnSpc>
              <a:buNone/>
            </a:pPr>
            <a:r>
              <a:rPr lang="en-US" sz="1550" dirty="0">
                <a:solidFill>
                  <a:srgbClr val="D6D9D7"/>
                </a:solidFill>
                <a:latin typeface="Inter" pitchFamily="34" charset="0"/>
                <a:ea typeface="Inter" pitchFamily="34" charset="-122"/>
                <a:cs typeface="Inter" pitchFamily="34" charset="-120"/>
              </a:rPr>
              <a:t> for healthcare providers are crucial for linking information.</a:t>
            </a:r>
            <a:endParaRPr lang="en-US" sz="1550" dirty="0"/>
          </a:p>
        </p:txBody>
      </p:sp>
      <p:sp>
        <p:nvSpPr>
          <p:cNvPr id="15" name="Shape 10"/>
          <p:cNvSpPr/>
          <p:nvPr/>
        </p:nvSpPr>
        <p:spPr>
          <a:xfrm>
            <a:off x="6280190" y="5516285"/>
            <a:ext cx="7556421" cy="1937147"/>
          </a:xfrm>
          <a:prstGeom prst="roundRect">
            <a:avLst>
              <a:gd name="adj" fmla="val 1537"/>
            </a:avLst>
          </a:prstGeom>
          <a:solidFill>
            <a:srgbClr val="4C5052"/>
          </a:solidFill>
          <a:ln/>
        </p:spPr>
      </p:sp>
      <p:sp>
        <p:nvSpPr>
          <p:cNvPr id="16" name="Shape 11"/>
          <p:cNvSpPr/>
          <p:nvPr/>
        </p:nvSpPr>
        <p:spPr>
          <a:xfrm>
            <a:off x="6478548" y="5714643"/>
            <a:ext cx="595313" cy="595313"/>
          </a:xfrm>
          <a:prstGeom prst="roundRect">
            <a:avLst>
              <a:gd name="adj" fmla="val 15358451"/>
            </a:avLst>
          </a:prstGeom>
          <a:solidFill>
            <a:srgbClr val="AC9EF5"/>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42259" y="5878235"/>
            <a:ext cx="267891" cy="267891"/>
          </a:xfrm>
          <a:prstGeom prst="rect">
            <a:avLst/>
          </a:prstGeom>
        </p:spPr>
      </p:pic>
      <p:sp>
        <p:nvSpPr>
          <p:cNvPr id="18" name="Text 12"/>
          <p:cNvSpPr/>
          <p:nvPr/>
        </p:nvSpPr>
        <p:spPr>
          <a:xfrm>
            <a:off x="6478548" y="650831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Modeling Unit</a:t>
            </a:r>
            <a:endParaRPr lang="en-US" sz="1950" dirty="0"/>
          </a:p>
        </p:txBody>
      </p:sp>
      <p:sp>
        <p:nvSpPr>
          <p:cNvPr id="19" name="Text 13"/>
          <p:cNvSpPr/>
          <p:nvPr/>
        </p:nvSpPr>
        <p:spPr>
          <a:xfrm>
            <a:off x="6478548" y="6937534"/>
            <a:ext cx="7159704"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The primary unit of analysis is at the individual provider level.</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4480" y="415647"/>
            <a:ext cx="6726317" cy="377785"/>
          </a:xfrm>
          <a:prstGeom prst="rect">
            <a:avLst/>
          </a:prstGeom>
          <a:noFill/>
          <a:ln/>
        </p:spPr>
        <p:txBody>
          <a:bodyPr wrap="none" lIns="0" tIns="0" rIns="0" bIns="0" rtlCol="0" anchor="t"/>
          <a:lstStyle/>
          <a:p>
            <a:pPr algn="l" indent="0" marL="0">
              <a:lnSpc>
                <a:spcPts val="2950"/>
              </a:lnSpc>
              <a:buNone/>
            </a:pPr>
            <a:r>
              <a:rPr lang="en-US" sz="2350" dirty="0">
                <a:solidFill>
                  <a:srgbClr val="F7F7F8"/>
                </a:solidFill>
                <a:latin typeface="DM Sans Medium" pitchFamily="34" charset="0"/>
                <a:ea typeface="DM Sans Medium" pitchFamily="34" charset="-122"/>
                <a:cs typeface="DM Sans Medium" pitchFamily="34" charset="-120"/>
              </a:rPr>
              <a:t>Initial Data Exploration: Identifying Key Patterns</a:t>
            </a:r>
            <a:endParaRPr lang="en-US" sz="2350" dirty="0"/>
          </a:p>
        </p:txBody>
      </p:sp>
      <p:sp>
        <p:nvSpPr>
          <p:cNvPr id="3" name="Text 1"/>
          <p:cNvSpPr/>
          <p:nvPr/>
        </p:nvSpPr>
        <p:spPr>
          <a:xfrm>
            <a:off x="604480" y="1095613"/>
            <a:ext cx="13421439" cy="725091"/>
          </a:xfrm>
          <a:prstGeom prst="rect">
            <a:avLst/>
          </a:prstGeom>
          <a:noFill/>
          <a:ln/>
        </p:spPr>
        <p:txBody>
          <a:bodyPr wrap="square" lIns="0" tIns="0" rIns="0" bIns="0" rtlCol="0" anchor="t"/>
          <a:lstStyle/>
          <a:p>
            <a:pPr algn="l" indent="0" marL="0">
              <a:lnSpc>
                <a:spcPts val="1900"/>
              </a:lnSpc>
              <a:buNone/>
            </a:pPr>
            <a:r>
              <a:rPr lang="en-US" sz="1150" dirty="0">
                <a:solidFill>
                  <a:srgbClr val="D6D9D7"/>
                </a:solidFill>
                <a:latin typeface="Inter" pitchFamily="34" charset="0"/>
                <a:ea typeface="Inter" pitchFamily="34" charset="-122"/>
                <a:cs typeface="Inter" pitchFamily="34" charset="-120"/>
              </a:rPr>
              <a:t>During our initial data exploration, we uncovered several critical patterns and anomalies. We observed significant missing values in chronic condition data, necessitating careful imputation strategies. Furthermore, we identified numerous outliers in claim amounts, which required robust handling to prevent model bias. Notably, fraudulent providers exhibited distinct characteristics:</a:t>
            </a:r>
            <a:endParaRPr lang="en-US" sz="1150" dirty="0"/>
          </a:p>
        </p:txBody>
      </p:sp>
      <p:sp>
        <p:nvSpPr>
          <p:cNvPr id="4" name="Text 2"/>
          <p:cNvSpPr/>
          <p:nvPr/>
        </p:nvSpPr>
        <p:spPr>
          <a:xfrm>
            <a:off x="604480" y="2126694"/>
            <a:ext cx="6526411" cy="241697"/>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D9D7"/>
                </a:solidFill>
                <a:latin typeface="Inter" pitchFamily="34" charset="0"/>
                <a:ea typeface="Inter" pitchFamily="34" charset="-122"/>
                <a:cs typeface="Inter" pitchFamily="34" charset="-120"/>
              </a:rPr>
              <a:t>Significantly higher claim counts.</a:t>
            </a:r>
            <a:endParaRPr lang="en-US" sz="1150" dirty="0"/>
          </a:p>
        </p:txBody>
      </p:sp>
      <p:sp>
        <p:nvSpPr>
          <p:cNvPr id="5" name="Text 3"/>
          <p:cNvSpPr/>
          <p:nvPr/>
        </p:nvSpPr>
        <p:spPr>
          <a:xfrm>
            <a:off x="604480" y="2421255"/>
            <a:ext cx="6526411" cy="241697"/>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D9D7"/>
                </a:solidFill>
                <a:latin typeface="Inter" pitchFamily="34" charset="0"/>
                <a:ea typeface="Inter" pitchFamily="34" charset="-122"/>
                <a:cs typeface="Inter" pitchFamily="34" charset="-120"/>
              </a:rPr>
              <a:t>Elevated average claim amounts.</a:t>
            </a:r>
            <a:endParaRPr lang="en-US" sz="1150" dirty="0"/>
          </a:p>
        </p:txBody>
      </p:sp>
      <p:sp>
        <p:nvSpPr>
          <p:cNvPr id="6" name="Text 4"/>
          <p:cNvSpPr/>
          <p:nvPr/>
        </p:nvSpPr>
        <p:spPr>
          <a:xfrm>
            <a:off x="604480" y="2715816"/>
            <a:ext cx="6526411" cy="241697"/>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D9D7"/>
                </a:solidFill>
                <a:latin typeface="Inter" pitchFamily="34" charset="0"/>
                <a:ea typeface="Inter" pitchFamily="34" charset="-122"/>
                <a:cs typeface="Inter" pitchFamily="34" charset="-120"/>
              </a:rPr>
              <a:t>A disproportionately higher number of inpatient claims per beneficiary.</a:t>
            </a:r>
            <a:endParaRPr lang="en-US" sz="1150" dirty="0"/>
          </a:p>
        </p:txBody>
      </p:sp>
      <p:pic>
        <p:nvPicPr>
          <p:cNvPr id="7" name="Image 0" descr="preencoded.png">    </p:cNvPr>
          <p:cNvPicPr>
            <a:picLocks noChangeAspect="1"/>
          </p:cNvPicPr>
          <p:nvPr/>
        </p:nvPicPr>
        <p:blipFill>
          <a:blip r:embed="rId1"/>
          <a:stretch>
            <a:fillRect/>
          </a:stretch>
        </p:blipFill>
        <p:spPr>
          <a:xfrm>
            <a:off x="7507129" y="2160746"/>
            <a:ext cx="6526411" cy="65264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56667"/>
            <a:ext cx="9460944" cy="496133"/>
          </a:xfrm>
          <a:prstGeom prst="rect">
            <a:avLst/>
          </a:prstGeom>
          <a:noFill/>
          <a:ln/>
        </p:spPr>
        <p:txBody>
          <a:bodyPr wrap="none" lIns="0" tIns="0" rIns="0" bIns="0" rtlCol="0" anchor="t"/>
          <a:lstStyle/>
          <a:p>
            <a:pPr algn="l" indent="0" marL="0">
              <a:lnSpc>
                <a:spcPts val="3900"/>
              </a:lnSpc>
              <a:buNone/>
            </a:pPr>
            <a:r>
              <a:rPr lang="en-US" sz="3100" dirty="0">
                <a:solidFill>
                  <a:srgbClr val="F7F7F8"/>
                </a:solidFill>
                <a:latin typeface="DM Sans Medium" pitchFamily="34" charset="0"/>
                <a:ea typeface="DM Sans Medium" pitchFamily="34" charset="-122"/>
                <a:cs typeface="DM Sans Medium" pitchFamily="34" charset="-120"/>
              </a:rPr>
              <a:t>Fraud Distribution: Understanding Class Imbalance</a:t>
            </a:r>
            <a:endParaRPr lang="en-US" sz="3100" dirty="0"/>
          </a:p>
        </p:txBody>
      </p:sp>
      <p:sp>
        <p:nvSpPr>
          <p:cNvPr id="3" name="Text 1"/>
          <p:cNvSpPr/>
          <p:nvPr/>
        </p:nvSpPr>
        <p:spPr>
          <a:xfrm>
            <a:off x="793790" y="184963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 critical aspect of this dataset is the stark class imbalance, a common characteristic in fraud detection. This imbalance presents significant challenges for traditional machine learning models, which often struggle to accurately identify the minority class.</a:t>
            </a:r>
            <a:endParaRPr lang="en-US" sz="1550" dirty="0"/>
          </a:p>
        </p:txBody>
      </p:sp>
      <p:sp>
        <p:nvSpPr>
          <p:cNvPr id="4" name="Text 2"/>
          <p:cNvSpPr/>
          <p:nvPr/>
        </p:nvSpPr>
        <p:spPr>
          <a:xfrm>
            <a:off x="1603891" y="4617006"/>
            <a:ext cx="3031927" cy="310158"/>
          </a:xfrm>
          <a:prstGeom prst="rect">
            <a:avLst/>
          </a:prstGeom>
          <a:noFill/>
          <a:ln/>
        </p:spPr>
        <p:txBody>
          <a:bodyPr wrap="none" lIns="0" tIns="0" rIns="0" bIns="0" rtlCol="0" anchor="t"/>
          <a:lstStyle/>
          <a:p>
            <a:pPr algn="r"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Non-Fraudulent Providers</a:t>
            </a:r>
            <a:endParaRPr lang="en-US" sz="1950" dirty="0"/>
          </a:p>
        </p:txBody>
      </p:sp>
      <p:sp>
        <p:nvSpPr>
          <p:cNvPr id="5" name="Text 3"/>
          <p:cNvSpPr/>
          <p:nvPr/>
        </p:nvSpPr>
        <p:spPr>
          <a:xfrm>
            <a:off x="793790" y="5046226"/>
            <a:ext cx="3842028" cy="317540"/>
          </a:xfrm>
          <a:prstGeom prst="rect">
            <a:avLst/>
          </a:prstGeom>
          <a:noFill/>
          <a:ln/>
        </p:spPr>
        <p:txBody>
          <a:bodyPr wrap="none" lIns="0" tIns="0" rIns="0" bIns="0" rtlCol="0" anchor="t"/>
          <a:lstStyle/>
          <a:p>
            <a:pPr algn="r" indent="0" marL="0">
              <a:lnSpc>
                <a:spcPts val="2500"/>
              </a:lnSpc>
              <a:buNone/>
            </a:pPr>
            <a:r>
              <a:rPr lang="en-US" sz="1550" dirty="0">
                <a:solidFill>
                  <a:srgbClr val="D6D9D7"/>
                </a:solidFill>
                <a:latin typeface="Inter" pitchFamily="34" charset="0"/>
                <a:ea typeface="Inter" pitchFamily="34" charset="-122"/>
                <a:cs typeface="Inter" pitchFamily="34" charset="-120"/>
              </a:rPr>
              <a:t>4904 providers (90.65%)</a:t>
            </a:r>
            <a:endParaRPr lang="en-US" sz="1550" dirty="0"/>
          </a:p>
        </p:txBody>
      </p:sp>
      <p:pic>
        <p:nvPicPr>
          <p:cNvPr id="6" name="Image 0" descr="preencoded.png">    </p:cNvPr>
          <p:cNvPicPr>
            <a:picLocks noChangeAspect="1"/>
          </p:cNvPicPr>
          <p:nvPr/>
        </p:nvPicPr>
        <p:blipFill>
          <a:blip r:embed="rId1"/>
          <a:stretch>
            <a:fillRect/>
          </a:stretch>
        </p:blipFill>
        <p:spPr>
          <a:xfrm>
            <a:off x="5032653" y="2707958"/>
            <a:ext cx="4564975" cy="4564975"/>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68851" y="4841855"/>
            <a:ext cx="296942" cy="296942"/>
          </a:xfrm>
          <a:prstGeom prst="rect">
            <a:avLst/>
          </a:prstGeom>
        </p:spPr>
      </p:pic>
      <p:sp>
        <p:nvSpPr>
          <p:cNvPr id="8" name="Text 4"/>
          <p:cNvSpPr/>
          <p:nvPr/>
        </p:nvSpPr>
        <p:spPr>
          <a:xfrm>
            <a:off x="9895284" y="34013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Fraudulent Providers</a:t>
            </a:r>
            <a:endParaRPr lang="en-US" sz="1950" dirty="0"/>
          </a:p>
        </p:txBody>
      </p:sp>
      <p:sp>
        <p:nvSpPr>
          <p:cNvPr id="9" name="Text 5"/>
          <p:cNvSpPr/>
          <p:nvPr/>
        </p:nvSpPr>
        <p:spPr>
          <a:xfrm>
            <a:off x="9895284" y="3830598"/>
            <a:ext cx="3941326"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506 providers (9.35%)</a:t>
            </a:r>
            <a:endParaRPr lang="en-US" sz="1550" dirty="0"/>
          </a:p>
        </p:txBody>
      </p:sp>
      <p:pic>
        <p:nvPicPr>
          <p:cNvPr id="10" name="Image 2" descr="preencoded.png">    </p:cNvPr>
          <p:cNvPicPr>
            <a:picLocks noChangeAspect="1"/>
          </p:cNvPicPr>
          <p:nvPr/>
        </p:nvPicPr>
        <p:blipFill>
          <a:blip r:embed="rId4"/>
          <a:stretch>
            <a:fillRect/>
          </a:stretch>
        </p:blipFill>
        <p:spPr>
          <a:xfrm>
            <a:off x="5032653" y="2707958"/>
            <a:ext cx="4564975" cy="4564975"/>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5460" y="3458230"/>
            <a:ext cx="296942" cy="296942"/>
          </a:xfrm>
          <a:prstGeom prst="rect">
            <a:avLst/>
          </a:prstGeom>
        </p:spPr>
      </p:pic>
      <p:sp>
        <p:nvSpPr>
          <p:cNvPr id="12" name="Text 6"/>
          <p:cNvSpPr/>
          <p:nvPr/>
        </p:nvSpPr>
        <p:spPr>
          <a:xfrm>
            <a:off x="9895284" y="583263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Imbalance Ratio</a:t>
            </a:r>
            <a:endParaRPr lang="en-US" sz="1950" dirty="0"/>
          </a:p>
        </p:txBody>
      </p:sp>
      <p:sp>
        <p:nvSpPr>
          <p:cNvPr id="13" name="Text 7"/>
          <p:cNvSpPr/>
          <p:nvPr/>
        </p:nvSpPr>
        <p:spPr>
          <a:xfrm>
            <a:off x="9895284" y="6261854"/>
            <a:ext cx="3941326"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Approximately 9.7:1</a:t>
            </a:r>
            <a:endParaRPr lang="en-US" sz="1550" dirty="0"/>
          </a:p>
        </p:txBody>
      </p:sp>
      <p:pic>
        <p:nvPicPr>
          <p:cNvPr id="14" name="Image 4" descr="preencoded.png">    </p:cNvPr>
          <p:cNvPicPr>
            <a:picLocks noChangeAspect="1"/>
          </p:cNvPicPr>
          <p:nvPr/>
        </p:nvPicPr>
        <p:blipFill>
          <a:blip r:embed="rId7"/>
          <a:stretch>
            <a:fillRect/>
          </a:stretch>
        </p:blipFill>
        <p:spPr>
          <a:xfrm>
            <a:off x="5032653" y="2707958"/>
            <a:ext cx="4564975" cy="4564975"/>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5460" y="6225480"/>
            <a:ext cx="296942" cy="2969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01898"/>
            <a:ext cx="8810625" cy="496133"/>
          </a:xfrm>
          <a:prstGeom prst="rect">
            <a:avLst/>
          </a:prstGeom>
          <a:noFill/>
          <a:ln/>
        </p:spPr>
        <p:txBody>
          <a:bodyPr wrap="none" lIns="0" tIns="0" rIns="0" bIns="0" rtlCol="0" anchor="t"/>
          <a:lstStyle/>
          <a:p>
            <a:pPr algn="l" indent="0" marL="0">
              <a:lnSpc>
                <a:spcPts val="3900"/>
              </a:lnSpc>
              <a:buNone/>
            </a:pPr>
            <a:r>
              <a:rPr lang="en-US" sz="3100" dirty="0">
                <a:solidFill>
                  <a:srgbClr val="F7F7F8"/>
                </a:solidFill>
                <a:latin typeface="DM Sans Medium" pitchFamily="34" charset="0"/>
                <a:ea typeface="DM Sans Medium" pitchFamily="34" charset="-122"/>
                <a:cs typeface="DM Sans Medium" pitchFamily="34" charset="-120"/>
              </a:rPr>
              <a:t>Feature Engineering: Crafting Predictive Signals</a:t>
            </a:r>
            <a:endParaRPr lang="en-US" sz="3100" dirty="0"/>
          </a:p>
        </p:txBody>
      </p:sp>
      <p:sp>
        <p:nvSpPr>
          <p:cNvPr id="3" name="Text 1"/>
          <p:cNvSpPr/>
          <p:nvPr/>
        </p:nvSpPr>
        <p:spPr>
          <a:xfrm>
            <a:off x="793790" y="179486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To enhance our model's predictive power, we engineered a rich set of provider-level features by aggregating data from the various tables. These features capture diverse aspects of provider behavior and patient interactions.</a:t>
            </a:r>
            <a:endParaRPr lang="en-US" sz="1550" dirty="0"/>
          </a:p>
        </p:txBody>
      </p:sp>
      <p:sp>
        <p:nvSpPr>
          <p:cNvPr id="4" name="Shape 2"/>
          <p:cNvSpPr/>
          <p:nvPr/>
        </p:nvSpPr>
        <p:spPr>
          <a:xfrm>
            <a:off x="793790" y="2950845"/>
            <a:ext cx="4215289" cy="2099191"/>
          </a:xfrm>
          <a:prstGeom prst="roundRect">
            <a:avLst>
              <a:gd name="adj" fmla="val 5227"/>
            </a:avLst>
          </a:prstGeom>
          <a:solidFill>
            <a:srgbClr val="2D3133"/>
          </a:solidFill>
          <a:ln/>
        </p:spPr>
      </p:sp>
      <p:sp>
        <p:nvSpPr>
          <p:cNvPr id="5" name="Shape 3"/>
          <p:cNvSpPr/>
          <p:nvPr/>
        </p:nvSpPr>
        <p:spPr>
          <a:xfrm>
            <a:off x="793790" y="2927985"/>
            <a:ext cx="4215289" cy="91440"/>
          </a:xfrm>
          <a:prstGeom prst="roundRect">
            <a:avLst>
              <a:gd name="adj" fmla="val 32558"/>
            </a:avLst>
          </a:prstGeom>
          <a:solidFill>
            <a:srgbClr val="AC9EF5"/>
          </a:solidFill>
          <a:ln/>
        </p:spPr>
      </p:sp>
      <p:sp>
        <p:nvSpPr>
          <p:cNvPr id="6" name="Shape 4"/>
          <p:cNvSpPr/>
          <p:nvPr/>
        </p:nvSpPr>
        <p:spPr>
          <a:xfrm>
            <a:off x="2603778" y="2653189"/>
            <a:ext cx="595313" cy="595313"/>
          </a:xfrm>
          <a:prstGeom prst="roundRect">
            <a:avLst>
              <a:gd name="adj" fmla="val 153600"/>
            </a:avLst>
          </a:prstGeom>
          <a:solidFill>
            <a:srgbClr val="AC9EF5"/>
          </a:solidFill>
          <a:ln/>
        </p:spPr>
      </p:sp>
      <p:sp>
        <p:nvSpPr>
          <p:cNvPr id="7" name="Text 5"/>
          <p:cNvSpPr/>
          <p:nvPr/>
        </p:nvSpPr>
        <p:spPr>
          <a:xfrm>
            <a:off x="2782372" y="2802017"/>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DM Sans Medium" pitchFamily="34" charset="0"/>
                <a:ea typeface="DM Sans Medium" pitchFamily="34" charset="-122"/>
                <a:cs typeface="DM Sans Medium" pitchFamily="34" charset="-120"/>
              </a:rPr>
              <a:t>1</a:t>
            </a:r>
            <a:endParaRPr lang="en-US" sz="1850" dirty="0"/>
          </a:p>
        </p:txBody>
      </p:sp>
      <p:sp>
        <p:nvSpPr>
          <p:cNvPr id="8" name="Text 6"/>
          <p:cNvSpPr/>
          <p:nvPr/>
        </p:nvSpPr>
        <p:spPr>
          <a:xfrm>
            <a:off x="1015008" y="34469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Count Features</a:t>
            </a:r>
            <a:endParaRPr lang="en-US" sz="1950" dirty="0"/>
          </a:p>
        </p:txBody>
      </p:sp>
      <p:sp>
        <p:nvSpPr>
          <p:cNvPr id="9" name="Text 7"/>
          <p:cNvSpPr/>
          <p:nvPr/>
        </p:nvSpPr>
        <p:spPr>
          <a:xfrm>
            <a:off x="1015008" y="3876199"/>
            <a:ext cx="3772853"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Total number of claims, unique beneficiaries, and unique services.</a:t>
            </a:r>
            <a:endParaRPr lang="en-US" sz="1550" dirty="0"/>
          </a:p>
        </p:txBody>
      </p:sp>
      <p:sp>
        <p:nvSpPr>
          <p:cNvPr id="10" name="Shape 8"/>
          <p:cNvSpPr/>
          <p:nvPr/>
        </p:nvSpPr>
        <p:spPr>
          <a:xfrm>
            <a:off x="5207437" y="2950845"/>
            <a:ext cx="4215408" cy="2099191"/>
          </a:xfrm>
          <a:prstGeom prst="roundRect">
            <a:avLst>
              <a:gd name="adj" fmla="val 5227"/>
            </a:avLst>
          </a:prstGeom>
          <a:solidFill>
            <a:srgbClr val="2D3133"/>
          </a:solidFill>
          <a:ln/>
        </p:spPr>
      </p:sp>
      <p:sp>
        <p:nvSpPr>
          <p:cNvPr id="11" name="Shape 9"/>
          <p:cNvSpPr/>
          <p:nvPr/>
        </p:nvSpPr>
        <p:spPr>
          <a:xfrm>
            <a:off x="5207437" y="2927985"/>
            <a:ext cx="4215408" cy="91440"/>
          </a:xfrm>
          <a:prstGeom prst="roundRect">
            <a:avLst>
              <a:gd name="adj" fmla="val 32558"/>
            </a:avLst>
          </a:prstGeom>
          <a:solidFill>
            <a:srgbClr val="AC9EF5"/>
          </a:solidFill>
          <a:ln/>
        </p:spPr>
      </p:sp>
      <p:sp>
        <p:nvSpPr>
          <p:cNvPr id="12" name="Shape 10"/>
          <p:cNvSpPr/>
          <p:nvPr/>
        </p:nvSpPr>
        <p:spPr>
          <a:xfrm>
            <a:off x="7017425" y="2653189"/>
            <a:ext cx="595313" cy="595313"/>
          </a:xfrm>
          <a:prstGeom prst="roundRect">
            <a:avLst>
              <a:gd name="adj" fmla="val 153600"/>
            </a:avLst>
          </a:prstGeom>
          <a:solidFill>
            <a:srgbClr val="AC9EF5"/>
          </a:solidFill>
          <a:ln/>
        </p:spPr>
      </p:sp>
      <p:sp>
        <p:nvSpPr>
          <p:cNvPr id="13" name="Text 11"/>
          <p:cNvSpPr/>
          <p:nvPr/>
        </p:nvSpPr>
        <p:spPr>
          <a:xfrm>
            <a:off x="7196018" y="2802017"/>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DM Sans Medium" pitchFamily="34" charset="0"/>
                <a:ea typeface="DM Sans Medium" pitchFamily="34" charset="-122"/>
                <a:cs typeface="DM Sans Medium" pitchFamily="34" charset="-120"/>
              </a:rPr>
              <a:t>2</a:t>
            </a:r>
            <a:endParaRPr lang="en-US" sz="1850" dirty="0"/>
          </a:p>
        </p:txBody>
      </p:sp>
      <p:sp>
        <p:nvSpPr>
          <p:cNvPr id="14" name="Text 12"/>
          <p:cNvSpPr/>
          <p:nvPr/>
        </p:nvSpPr>
        <p:spPr>
          <a:xfrm>
            <a:off x="5428655" y="34469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Financial Features</a:t>
            </a:r>
            <a:endParaRPr lang="en-US" sz="1950" dirty="0"/>
          </a:p>
        </p:txBody>
      </p:sp>
      <p:sp>
        <p:nvSpPr>
          <p:cNvPr id="15" name="Text 13"/>
          <p:cNvSpPr/>
          <p:nvPr/>
        </p:nvSpPr>
        <p:spPr>
          <a:xfrm>
            <a:off x="5428655" y="3876199"/>
            <a:ext cx="3772972"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Mean, sum, and maximum claim amounts, providing insights into billing patterns.</a:t>
            </a:r>
            <a:endParaRPr lang="en-US" sz="1550" dirty="0"/>
          </a:p>
        </p:txBody>
      </p:sp>
      <p:sp>
        <p:nvSpPr>
          <p:cNvPr id="16" name="Shape 14"/>
          <p:cNvSpPr/>
          <p:nvPr/>
        </p:nvSpPr>
        <p:spPr>
          <a:xfrm>
            <a:off x="9621203" y="2950845"/>
            <a:ext cx="4215289" cy="2099191"/>
          </a:xfrm>
          <a:prstGeom prst="roundRect">
            <a:avLst>
              <a:gd name="adj" fmla="val 5227"/>
            </a:avLst>
          </a:prstGeom>
          <a:solidFill>
            <a:srgbClr val="2D3133"/>
          </a:solidFill>
          <a:ln/>
        </p:spPr>
      </p:sp>
      <p:sp>
        <p:nvSpPr>
          <p:cNvPr id="17" name="Shape 15"/>
          <p:cNvSpPr/>
          <p:nvPr/>
        </p:nvSpPr>
        <p:spPr>
          <a:xfrm>
            <a:off x="9621203" y="2927985"/>
            <a:ext cx="4215289" cy="91440"/>
          </a:xfrm>
          <a:prstGeom prst="roundRect">
            <a:avLst>
              <a:gd name="adj" fmla="val 32558"/>
            </a:avLst>
          </a:prstGeom>
          <a:solidFill>
            <a:srgbClr val="AC9EF5"/>
          </a:solidFill>
          <a:ln/>
        </p:spPr>
      </p:sp>
      <p:sp>
        <p:nvSpPr>
          <p:cNvPr id="18" name="Shape 16"/>
          <p:cNvSpPr/>
          <p:nvPr/>
        </p:nvSpPr>
        <p:spPr>
          <a:xfrm>
            <a:off x="11431191" y="2653189"/>
            <a:ext cx="595313" cy="595313"/>
          </a:xfrm>
          <a:prstGeom prst="roundRect">
            <a:avLst>
              <a:gd name="adj" fmla="val 153600"/>
            </a:avLst>
          </a:prstGeom>
          <a:solidFill>
            <a:srgbClr val="AC9EF5"/>
          </a:solidFill>
          <a:ln/>
        </p:spPr>
      </p:sp>
      <p:sp>
        <p:nvSpPr>
          <p:cNvPr id="19" name="Text 17"/>
          <p:cNvSpPr/>
          <p:nvPr/>
        </p:nvSpPr>
        <p:spPr>
          <a:xfrm>
            <a:off x="11609784" y="2802017"/>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DM Sans Medium" pitchFamily="34" charset="0"/>
                <a:ea typeface="DM Sans Medium" pitchFamily="34" charset="-122"/>
                <a:cs typeface="DM Sans Medium" pitchFamily="34" charset="-120"/>
              </a:rPr>
              <a:t>3</a:t>
            </a:r>
            <a:endParaRPr lang="en-US" sz="1850" dirty="0"/>
          </a:p>
        </p:txBody>
      </p:sp>
      <p:sp>
        <p:nvSpPr>
          <p:cNvPr id="20" name="Text 18"/>
          <p:cNvSpPr/>
          <p:nvPr/>
        </p:nvSpPr>
        <p:spPr>
          <a:xfrm>
            <a:off x="9842421" y="34469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Beneficiary Features</a:t>
            </a:r>
            <a:endParaRPr lang="en-US" sz="1950" dirty="0"/>
          </a:p>
        </p:txBody>
      </p:sp>
      <p:sp>
        <p:nvSpPr>
          <p:cNvPr id="21" name="Text 19"/>
          <p:cNvSpPr/>
          <p:nvPr/>
        </p:nvSpPr>
        <p:spPr>
          <a:xfrm>
            <a:off x="9842421" y="3876199"/>
            <a:ext cx="3772853"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Aggregated chronic condition counts per provider, reflecting patient profiles.</a:t>
            </a:r>
            <a:endParaRPr lang="en-US" sz="1550" dirty="0"/>
          </a:p>
        </p:txBody>
      </p:sp>
      <p:sp>
        <p:nvSpPr>
          <p:cNvPr id="22" name="Shape 20"/>
          <p:cNvSpPr/>
          <p:nvPr/>
        </p:nvSpPr>
        <p:spPr>
          <a:xfrm>
            <a:off x="793790" y="5546050"/>
            <a:ext cx="6422112" cy="1781651"/>
          </a:xfrm>
          <a:prstGeom prst="roundRect">
            <a:avLst>
              <a:gd name="adj" fmla="val 6159"/>
            </a:avLst>
          </a:prstGeom>
          <a:solidFill>
            <a:srgbClr val="2D3133"/>
          </a:solidFill>
          <a:ln/>
        </p:spPr>
      </p:sp>
      <p:sp>
        <p:nvSpPr>
          <p:cNvPr id="23" name="Shape 21"/>
          <p:cNvSpPr/>
          <p:nvPr/>
        </p:nvSpPr>
        <p:spPr>
          <a:xfrm>
            <a:off x="793790" y="5523190"/>
            <a:ext cx="6422112" cy="91440"/>
          </a:xfrm>
          <a:prstGeom prst="roundRect">
            <a:avLst>
              <a:gd name="adj" fmla="val 32558"/>
            </a:avLst>
          </a:prstGeom>
          <a:solidFill>
            <a:srgbClr val="AC9EF5"/>
          </a:solidFill>
          <a:ln/>
        </p:spPr>
      </p:sp>
      <p:sp>
        <p:nvSpPr>
          <p:cNvPr id="24" name="Shape 22"/>
          <p:cNvSpPr/>
          <p:nvPr/>
        </p:nvSpPr>
        <p:spPr>
          <a:xfrm>
            <a:off x="3707130" y="5248394"/>
            <a:ext cx="595313" cy="595313"/>
          </a:xfrm>
          <a:prstGeom prst="roundRect">
            <a:avLst>
              <a:gd name="adj" fmla="val 153600"/>
            </a:avLst>
          </a:prstGeom>
          <a:solidFill>
            <a:srgbClr val="AC9EF5"/>
          </a:solidFill>
          <a:ln/>
        </p:spPr>
      </p:sp>
      <p:sp>
        <p:nvSpPr>
          <p:cNvPr id="25" name="Text 23"/>
          <p:cNvSpPr/>
          <p:nvPr/>
        </p:nvSpPr>
        <p:spPr>
          <a:xfrm>
            <a:off x="3885724" y="5397222"/>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DM Sans Medium" pitchFamily="34" charset="0"/>
                <a:ea typeface="DM Sans Medium" pitchFamily="34" charset="-122"/>
                <a:cs typeface="DM Sans Medium" pitchFamily="34" charset="-120"/>
              </a:rPr>
              <a:t>4</a:t>
            </a:r>
            <a:endParaRPr lang="en-US" sz="1850" dirty="0"/>
          </a:p>
        </p:txBody>
      </p:sp>
      <p:sp>
        <p:nvSpPr>
          <p:cNvPr id="26" name="Text 24"/>
          <p:cNvSpPr/>
          <p:nvPr/>
        </p:nvSpPr>
        <p:spPr>
          <a:xfrm>
            <a:off x="1015008" y="604218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Ratios</a:t>
            </a:r>
            <a:endParaRPr lang="en-US" sz="1950" dirty="0"/>
          </a:p>
        </p:txBody>
      </p:sp>
      <p:sp>
        <p:nvSpPr>
          <p:cNvPr id="27" name="Text 25"/>
          <p:cNvSpPr/>
          <p:nvPr/>
        </p:nvSpPr>
        <p:spPr>
          <a:xfrm>
            <a:off x="1015008" y="6471404"/>
            <a:ext cx="5979676"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Inpatient to outpatient claim ratios, and claims per beneficiary to detect unusual activity.</a:t>
            </a:r>
            <a:endParaRPr lang="en-US" sz="1550" dirty="0"/>
          </a:p>
        </p:txBody>
      </p:sp>
      <p:sp>
        <p:nvSpPr>
          <p:cNvPr id="28" name="Shape 26"/>
          <p:cNvSpPr/>
          <p:nvPr/>
        </p:nvSpPr>
        <p:spPr>
          <a:xfrm>
            <a:off x="7414260" y="5546050"/>
            <a:ext cx="6422231" cy="1781651"/>
          </a:xfrm>
          <a:prstGeom prst="roundRect">
            <a:avLst>
              <a:gd name="adj" fmla="val 6159"/>
            </a:avLst>
          </a:prstGeom>
          <a:solidFill>
            <a:srgbClr val="2D3133"/>
          </a:solidFill>
          <a:ln/>
        </p:spPr>
      </p:sp>
      <p:sp>
        <p:nvSpPr>
          <p:cNvPr id="29" name="Shape 27"/>
          <p:cNvSpPr/>
          <p:nvPr/>
        </p:nvSpPr>
        <p:spPr>
          <a:xfrm>
            <a:off x="7414260" y="5523190"/>
            <a:ext cx="6422231" cy="91440"/>
          </a:xfrm>
          <a:prstGeom prst="roundRect">
            <a:avLst>
              <a:gd name="adj" fmla="val 32558"/>
            </a:avLst>
          </a:prstGeom>
          <a:solidFill>
            <a:srgbClr val="AC9EF5"/>
          </a:solidFill>
          <a:ln/>
        </p:spPr>
      </p:sp>
      <p:sp>
        <p:nvSpPr>
          <p:cNvPr id="30" name="Shape 28"/>
          <p:cNvSpPr/>
          <p:nvPr/>
        </p:nvSpPr>
        <p:spPr>
          <a:xfrm>
            <a:off x="10327719" y="5248394"/>
            <a:ext cx="595313" cy="595313"/>
          </a:xfrm>
          <a:prstGeom prst="roundRect">
            <a:avLst>
              <a:gd name="adj" fmla="val 153600"/>
            </a:avLst>
          </a:prstGeom>
          <a:solidFill>
            <a:srgbClr val="AC9EF5"/>
          </a:solidFill>
          <a:ln/>
        </p:spPr>
      </p:sp>
      <p:sp>
        <p:nvSpPr>
          <p:cNvPr id="31" name="Text 29"/>
          <p:cNvSpPr/>
          <p:nvPr/>
        </p:nvSpPr>
        <p:spPr>
          <a:xfrm>
            <a:off x="10506313" y="5397222"/>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DM Sans Medium" pitchFamily="34" charset="0"/>
                <a:ea typeface="DM Sans Medium" pitchFamily="34" charset="-122"/>
                <a:cs typeface="DM Sans Medium" pitchFamily="34" charset="-120"/>
              </a:rPr>
              <a:t>5</a:t>
            </a:r>
            <a:endParaRPr lang="en-US" sz="1850" dirty="0"/>
          </a:p>
        </p:txBody>
      </p:sp>
      <p:sp>
        <p:nvSpPr>
          <p:cNvPr id="32" name="Text 30"/>
          <p:cNvSpPr/>
          <p:nvPr/>
        </p:nvSpPr>
        <p:spPr>
          <a:xfrm>
            <a:off x="7635478" y="604218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Temporal Features</a:t>
            </a:r>
            <a:endParaRPr lang="en-US" sz="1950" dirty="0"/>
          </a:p>
        </p:txBody>
      </p:sp>
      <p:sp>
        <p:nvSpPr>
          <p:cNvPr id="33" name="Text 31"/>
          <p:cNvSpPr/>
          <p:nvPr/>
        </p:nvSpPr>
        <p:spPr>
          <a:xfrm>
            <a:off x="7635478" y="6471404"/>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Claim duration and average hospital stay length, capturing time-based patterns.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74132"/>
            <a:ext cx="7556421" cy="992267"/>
          </a:xfrm>
          <a:prstGeom prst="rect">
            <a:avLst/>
          </a:prstGeom>
          <a:noFill/>
          <a:ln/>
        </p:spPr>
        <p:txBody>
          <a:bodyPr wrap="square" lIns="0" tIns="0" rIns="0" bIns="0" rtlCol="0" anchor="t"/>
          <a:lstStyle/>
          <a:p>
            <a:pPr algn="l" indent="0" marL="0">
              <a:lnSpc>
                <a:spcPts val="3900"/>
              </a:lnSpc>
              <a:buNone/>
            </a:pPr>
            <a:r>
              <a:rPr lang="en-US" sz="3100" dirty="0">
                <a:solidFill>
                  <a:srgbClr val="F7F7F8"/>
                </a:solidFill>
                <a:latin typeface="DM Sans Medium" pitchFamily="34" charset="0"/>
                <a:ea typeface="DM Sans Medium" pitchFamily="34" charset="-122"/>
                <a:cs typeface="DM Sans Medium" pitchFamily="34" charset="-120"/>
              </a:rPr>
              <a:t>Mitigating Class Imbalance: A Strategic Approach</a:t>
            </a:r>
            <a:endParaRPr lang="en-US" sz="3100" dirty="0"/>
          </a:p>
        </p:txBody>
      </p:sp>
      <p:sp>
        <p:nvSpPr>
          <p:cNvPr id="4" name="Text 1"/>
          <p:cNvSpPr/>
          <p:nvPr/>
        </p:nvSpPr>
        <p:spPr>
          <a:xfrm>
            <a:off x="6280190" y="196405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Addressing class imbalance is paramount in fraud detection to ensure the model does not simply predict the majority class. We rigorously tested various techniques, each with its own advantages and disadvantages.</a:t>
            </a:r>
            <a:endParaRPr lang="en-US" sz="1550" dirty="0"/>
          </a:p>
        </p:txBody>
      </p:sp>
      <p:sp>
        <p:nvSpPr>
          <p:cNvPr id="5" name="Shape 2"/>
          <p:cNvSpPr/>
          <p:nvPr/>
        </p:nvSpPr>
        <p:spPr>
          <a:xfrm>
            <a:off x="6280190" y="3139916"/>
            <a:ext cx="7556421" cy="3239572"/>
          </a:xfrm>
          <a:prstGeom prst="roundRect">
            <a:avLst>
              <a:gd name="adj" fmla="val 919"/>
            </a:avLst>
          </a:prstGeom>
          <a:solidFill>
            <a:srgbClr val="4C5052"/>
          </a:solidFill>
          <a:ln/>
        </p:spPr>
      </p:sp>
      <p:sp>
        <p:nvSpPr>
          <p:cNvPr id="6" name="Shape 3"/>
          <p:cNvSpPr/>
          <p:nvPr/>
        </p:nvSpPr>
        <p:spPr>
          <a:xfrm>
            <a:off x="6280190" y="3139916"/>
            <a:ext cx="3778210" cy="1778556"/>
          </a:xfrm>
          <a:prstGeom prst="roundRect">
            <a:avLst>
              <a:gd name="adj" fmla="val 1674"/>
            </a:avLst>
          </a:prstGeom>
          <a:solidFill>
            <a:srgbClr val="4C5052"/>
          </a:solidFill>
          <a:ln/>
        </p:spPr>
      </p:sp>
      <p:sp>
        <p:nvSpPr>
          <p:cNvPr id="7" name="Text 4"/>
          <p:cNvSpPr/>
          <p:nvPr/>
        </p:nvSpPr>
        <p:spPr>
          <a:xfrm>
            <a:off x="6478548" y="333827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SMOTE</a:t>
            </a:r>
            <a:endParaRPr lang="en-US" sz="1950" dirty="0"/>
          </a:p>
        </p:txBody>
      </p:sp>
      <p:sp>
        <p:nvSpPr>
          <p:cNvPr id="8" name="Text 5"/>
          <p:cNvSpPr/>
          <p:nvPr/>
        </p:nvSpPr>
        <p:spPr>
          <a:xfrm>
            <a:off x="6478548" y="3767495"/>
            <a:ext cx="3381494"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Synthetic Minority Over-sampling Technique to generate synthetic samples of the minority class.</a:t>
            </a:r>
            <a:endParaRPr lang="en-US" sz="1550" dirty="0"/>
          </a:p>
        </p:txBody>
      </p:sp>
      <p:sp>
        <p:nvSpPr>
          <p:cNvPr id="9" name="Shape 6"/>
          <p:cNvSpPr/>
          <p:nvPr/>
        </p:nvSpPr>
        <p:spPr>
          <a:xfrm>
            <a:off x="10058400" y="3139916"/>
            <a:ext cx="3778210" cy="1778556"/>
          </a:xfrm>
          <a:prstGeom prst="rect">
            <a:avLst/>
          </a:prstGeom>
          <a:solidFill>
            <a:srgbClr val="4C5052"/>
          </a:solidFill>
          <a:ln/>
        </p:spPr>
      </p:sp>
      <p:sp>
        <p:nvSpPr>
          <p:cNvPr id="10" name="Shape 7"/>
          <p:cNvSpPr/>
          <p:nvPr/>
        </p:nvSpPr>
        <p:spPr>
          <a:xfrm>
            <a:off x="10058400" y="3139916"/>
            <a:ext cx="22860" cy="1778556"/>
          </a:xfrm>
          <a:prstGeom prst="roundRect">
            <a:avLst>
              <a:gd name="adj" fmla="val 130232"/>
            </a:avLst>
          </a:prstGeom>
          <a:solidFill>
            <a:srgbClr val="65696B"/>
          </a:solidFill>
          <a:ln/>
        </p:spPr>
      </p:sp>
      <p:sp>
        <p:nvSpPr>
          <p:cNvPr id="11" name="Text 8"/>
          <p:cNvSpPr/>
          <p:nvPr/>
        </p:nvSpPr>
        <p:spPr>
          <a:xfrm>
            <a:off x="10256758" y="333827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Undersampling</a:t>
            </a:r>
            <a:endParaRPr lang="en-US" sz="1950" dirty="0"/>
          </a:p>
        </p:txBody>
      </p:sp>
      <p:sp>
        <p:nvSpPr>
          <p:cNvPr id="12" name="Text 9"/>
          <p:cNvSpPr/>
          <p:nvPr/>
        </p:nvSpPr>
        <p:spPr>
          <a:xfrm>
            <a:off x="10256758" y="3767495"/>
            <a:ext cx="3381494"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Reducing the number of samples in the majority class to balance the dataset.</a:t>
            </a:r>
            <a:endParaRPr lang="en-US" sz="1550" dirty="0"/>
          </a:p>
        </p:txBody>
      </p:sp>
      <p:sp>
        <p:nvSpPr>
          <p:cNvPr id="13" name="Shape 10"/>
          <p:cNvSpPr/>
          <p:nvPr/>
        </p:nvSpPr>
        <p:spPr>
          <a:xfrm>
            <a:off x="6280190" y="4918472"/>
            <a:ext cx="7556421" cy="1461016"/>
          </a:xfrm>
          <a:prstGeom prst="rect">
            <a:avLst/>
          </a:prstGeom>
          <a:solidFill>
            <a:srgbClr val="4C5052"/>
          </a:solidFill>
          <a:ln/>
        </p:spPr>
      </p:sp>
      <p:sp>
        <p:nvSpPr>
          <p:cNvPr id="14" name="Shape 11"/>
          <p:cNvSpPr/>
          <p:nvPr/>
        </p:nvSpPr>
        <p:spPr>
          <a:xfrm>
            <a:off x="6280190" y="4918472"/>
            <a:ext cx="7556421" cy="22860"/>
          </a:xfrm>
          <a:prstGeom prst="roundRect">
            <a:avLst>
              <a:gd name="adj" fmla="val 130232"/>
            </a:avLst>
          </a:prstGeom>
          <a:solidFill>
            <a:srgbClr val="65696B"/>
          </a:solidFill>
          <a:ln/>
        </p:spPr>
      </p:sp>
      <p:sp>
        <p:nvSpPr>
          <p:cNvPr id="15" name="Text 12"/>
          <p:cNvSpPr/>
          <p:nvPr/>
        </p:nvSpPr>
        <p:spPr>
          <a:xfrm>
            <a:off x="6478548" y="511683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Class Weights</a:t>
            </a:r>
            <a:endParaRPr lang="en-US" sz="1950" dirty="0"/>
          </a:p>
        </p:txBody>
      </p:sp>
      <p:sp>
        <p:nvSpPr>
          <p:cNvPr id="16" name="Text 13"/>
          <p:cNvSpPr/>
          <p:nvPr/>
        </p:nvSpPr>
        <p:spPr>
          <a:xfrm>
            <a:off x="6478548" y="5546050"/>
            <a:ext cx="7159704"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Assigning higher penalty to misclassified minority samples during model training.</a:t>
            </a:r>
            <a:endParaRPr lang="en-US" sz="1550" dirty="0"/>
          </a:p>
        </p:txBody>
      </p:sp>
      <p:sp>
        <p:nvSpPr>
          <p:cNvPr id="17" name="Text 14"/>
          <p:cNvSpPr/>
          <p:nvPr/>
        </p:nvSpPr>
        <p:spPr>
          <a:xfrm>
            <a:off x="6280190" y="6602730"/>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Ultimately, </a:t>
            </a:r>
            <a:pPr algn="l" indent="0" marL="0">
              <a:lnSpc>
                <a:spcPts val="2500"/>
              </a:lnSpc>
              <a:buNone/>
            </a:pPr>
            <a:r>
              <a:rPr lang="en-US" sz="1550" b="1" dirty="0">
                <a:solidFill>
                  <a:srgbClr val="AC9EF5"/>
                </a:solidFill>
                <a:latin typeface="Inter" pitchFamily="34" charset="0"/>
                <a:ea typeface="Inter" pitchFamily="34" charset="-122"/>
                <a:cs typeface="Inter" pitchFamily="34" charset="-120"/>
              </a:rPr>
              <a:t>class-weighted models</a:t>
            </a:r>
            <a:pPr algn="l" indent="0" marL="0">
              <a:lnSpc>
                <a:spcPts val="2500"/>
              </a:lnSpc>
              <a:buNone/>
            </a:pPr>
            <a:r>
              <a:rPr lang="en-US" sz="1550" dirty="0">
                <a:solidFill>
                  <a:srgbClr val="D6D9D7"/>
                </a:solidFill>
                <a:latin typeface="Inter" pitchFamily="34" charset="0"/>
                <a:ea typeface="Inter" pitchFamily="34" charset="-122"/>
                <a:cs typeface="Inter" pitchFamily="34" charset="-120"/>
              </a:rPr>
              <a:t> emerged as the most effective strategy, providing a superior balance between precision and recall, which are critical metrics in fraud detection.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48370"/>
            <a:ext cx="8273296" cy="496133"/>
          </a:xfrm>
          <a:prstGeom prst="rect">
            <a:avLst/>
          </a:prstGeom>
          <a:noFill/>
          <a:ln/>
        </p:spPr>
        <p:txBody>
          <a:bodyPr wrap="none" lIns="0" tIns="0" rIns="0" bIns="0" rtlCol="0" anchor="t"/>
          <a:lstStyle/>
          <a:p>
            <a:pPr algn="l" indent="0" marL="0">
              <a:lnSpc>
                <a:spcPts val="3900"/>
              </a:lnSpc>
              <a:buNone/>
            </a:pPr>
            <a:r>
              <a:rPr lang="en-US" sz="3100" dirty="0">
                <a:solidFill>
                  <a:srgbClr val="F7F7F8"/>
                </a:solidFill>
                <a:latin typeface="DM Sans Medium" pitchFamily="34" charset="0"/>
                <a:ea typeface="DM Sans Medium" pitchFamily="34" charset="-122"/>
                <a:cs typeface="DM Sans Medium" pitchFamily="34" charset="-120"/>
              </a:rPr>
              <a:t>Model Performance: A Comparative Analysis</a:t>
            </a:r>
            <a:endParaRPr lang="en-US" sz="3100" dirty="0"/>
          </a:p>
        </p:txBody>
      </p:sp>
      <p:sp>
        <p:nvSpPr>
          <p:cNvPr id="3" name="Text 1"/>
          <p:cNvSpPr/>
          <p:nvPr/>
        </p:nvSpPr>
        <p:spPr>
          <a:xfrm>
            <a:off x="793790" y="214133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We evaluated several machine learning models to identify the most robust solution for healthcare fraud detection. The table below summarizes their performance across key metrics, highlighting the strengths and weaknesses of each approach.</a:t>
            </a:r>
            <a:endParaRPr lang="en-US" sz="1550" dirty="0"/>
          </a:p>
        </p:txBody>
      </p:sp>
      <p:sp>
        <p:nvSpPr>
          <p:cNvPr id="4" name="Shape 2"/>
          <p:cNvSpPr/>
          <p:nvPr/>
        </p:nvSpPr>
        <p:spPr>
          <a:xfrm>
            <a:off x="793790" y="2999661"/>
            <a:ext cx="13042821" cy="3440668"/>
          </a:xfrm>
          <a:prstGeom prst="roundRect">
            <a:avLst>
              <a:gd name="adj" fmla="val 865"/>
            </a:avLst>
          </a:prstGeom>
          <a:noFill/>
          <a:ln w="7620">
            <a:solidFill>
              <a:srgbClr val="FFFFFF">
                <a:alpha val="24000"/>
              </a:srgbClr>
            </a:solidFill>
            <a:prstDash val="solid"/>
          </a:ln>
        </p:spPr>
      </p:sp>
      <p:sp>
        <p:nvSpPr>
          <p:cNvPr id="5" name="Shape 3"/>
          <p:cNvSpPr/>
          <p:nvPr/>
        </p:nvSpPr>
        <p:spPr>
          <a:xfrm>
            <a:off x="801410" y="3007281"/>
            <a:ext cx="13027581" cy="570905"/>
          </a:xfrm>
          <a:prstGeom prst="rect">
            <a:avLst/>
          </a:prstGeom>
          <a:solidFill>
            <a:srgbClr val="FFFFFF">
              <a:alpha val="4000"/>
            </a:srgbClr>
          </a:solidFill>
          <a:ln/>
        </p:spPr>
      </p:sp>
      <p:sp>
        <p:nvSpPr>
          <p:cNvPr id="6" name="Text 4"/>
          <p:cNvSpPr/>
          <p:nvPr/>
        </p:nvSpPr>
        <p:spPr>
          <a:xfrm>
            <a:off x="999887" y="3133963"/>
            <a:ext cx="1926193" cy="317540"/>
          </a:xfrm>
          <a:prstGeom prst="rect">
            <a:avLst/>
          </a:prstGeom>
          <a:noFill/>
          <a:ln/>
        </p:spPr>
        <p:txBody>
          <a:bodyPr wrap="none" lIns="0" tIns="0" rIns="0" bIns="0" rtlCol="0" anchor="t"/>
          <a:lstStyle/>
          <a:p>
            <a:pPr algn="l" indent="0" marL="0">
              <a:lnSpc>
                <a:spcPts val="2500"/>
              </a:lnSpc>
              <a:buNone/>
            </a:pPr>
            <a:r>
              <a:rPr lang="en-US" sz="1550" b="1" dirty="0">
                <a:solidFill>
                  <a:srgbClr val="D6D9D7"/>
                </a:solidFill>
                <a:latin typeface="Inter" pitchFamily="34" charset="0"/>
                <a:ea typeface="Inter" pitchFamily="34" charset="-122"/>
                <a:cs typeface="Inter" pitchFamily="34" charset="-120"/>
              </a:rPr>
              <a:t>Model</a:t>
            </a:r>
            <a:endParaRPr lang="en-US" sz="1550" dirty="0"/>
          </a:p>
        </p:txBody>
      </p:sp>
      <p:sp>
        <p:nvSpPr>
          <p:cNvPr id="7" name="Text 5"/>
          <p:cNvSpPr/>
          <p:nvPr/>
        </p:nvSpPr>
        <p:spPr>
          <a:xfrm>
            <a:off x="3330416" y="3133963"/>
            <a:ext cx="1270992" cy="317540"/>
          </a:xfrm>
          <a:prstGeom prst="rect">
            <a:avLst/>
          </a:prstGeom>
          <a:noFill/>
          <a:ln/>
        </p:spPr>
        <p:txBody>
          <a:bodyPr wrap="none" lIns="0" tIns="0" rIns="0" bIns="0" rtlCol="0" anchor="t"/>
          <a:lstStyle/>
          <a:p>
            <a:pPr algn="l" indent="0" marL="0">
              <a:lnSpc>
                <a:spcPts val="2500"/>
              </a:lnSpc>
              <a:buNone/>
            </a:pPr>
            <a:r>
              <a:rPr lang="en-US" sz="1550" b="1" dirty="0">
                <a:solidFill>
                  <a:srgbClr val="D6D9D7"/>
                </a:solidFill>
                <a:latin typeface="Inter" pitchFamily="34" charset="0"/>
                <a:ea typeface="Inter" pitchFamily="34" charset="-122"/>
                <a:cs typeface="Inter" pitchFamily="34" charset="-120"/>
              </a:rPr>
              <a:t>Accuracy</a:t>
            </a:r>
            <a:endParaRPr lang="en-US" sz="1550" dirty="0"/>
          </a:p>
        </p:txBody>
      </p:sp>
      <p:sp>
        <p:nvSpPr>
          <p:cNvPr id="8" name="Text 6"/>
          <p:cNvSpPr/>
          <p:nvPr/>
        </p:nvSpPr>
        <p:spPr>
          <a:xfrm>
            <a:off x="5005745" y="3133963"/>
            <a:ext cx="1270992" cy="317540"/>
          </a:xfrm>
          <a:prstGeom prst="rect">
            <a:avLst/>
          </a:prstGeom>
          <a:noFill/>
          <a:ln/>
        </p:spPr>
        <p:txBody>
          <a:bodyPr wrap="none" lIns="0" tIns="0" rIns="0" bIns="0" rtlCol="0" anchor="t"/>
          <a:lstStyle/>
          <a:p>
            <a:pPr algn="l" indent="0" marL="0">
              <a:lnSpc>
                <a:spcPts val="2500"/>
              </a:lnSpc>
              <a:buNone/>
            </a:pPr>
            <a:r>
              <a:rPr lang="en-US" sz="1550" b="1" dirty="0">
                <a:solidFill>
                  <a:srgbClr val="D6D9D7"/>
                </a:solidFill>
                <a:latin typeface="Inter" pitchFamily="34" charset="0"/>
                <a:ea typeface="Inter" pitchFamily="34" charset="-122"/>
                <a:cs typeface="Inter" pitchFamily="34" charset="-120"/>
              </a:rPr>
              <a:t>Precision</a:t>
            </a:r>
            <a:endParaRPr lang="en-US" sz="1550" dirty="0"/>
          </a:p>
        </p:txBody>
      </p:sp>
      <p:sp>
        <p:nvSpPr>
          <p:cNvPr id="9" name="Text 7"/>
          <p:cNvSpPr/>
          <p:nvPr/>
        </p:nvSpPr>
        <p:spPr>
          <a:xfrm>
            <a:off x="6681073" y="3133963"/>
            <a:ext cx="1270992" cy="317540"/>
          </a:xfrm>
          <a:prstGeom prst="rect">
            <a:avLst/>
          </a:prstGeom>
          <a:noFill/>
          <a:ln/>
        </p:spPr>
        <p:txBody>
          <a:bodyPr wrap="none" lIns="0" tIns="0" rIns="0" bIns="0" rtlCol="0" anchor="t"/>
          <a:lstStyle/>
          <a:p>
            <a:pPr algn="l" indent="0" marL="0">
              <a:lnSpc>
                <a:spcPts val="2500"/>
              </a:lnSpc>
              <a:buNone/>
            </a:pPr>
            <a:r>
              <a:rPr lang="en-US" sz="1550" b="1" dirty="0">
                <a:solidFill>
                  <a:srgbClr val="D6D9D7"/>
                </a:solidFill>
                <a:latin typeface="Inter" pitchFamily="34" charset="0"/>
                <a:ea typeface="Inter" pitchFamily="34" charset="-122"/>
                <a:cs typeface="Inter" pitchFamily="34" charset="-120"/>
              </a:rPr>
              <a:t>Recall</a:t>
            </a:r>
            <a:endParaRPr lang="en-US" sz="1550" dirty="0"/>
          </a:p>
        </p:txBody>
      </p:sp>
      <p:sp>
        <p:nvSpPr>
          <p:cNvPr id="10" name="Text 8"/>
          <p:cNvSpPr/>
          <p:nvPr/>
        </p:nvSpPr>
        <p:spPr>
          <a:xfrm>
            <a:off x="8356402" y="3133963"/>
            <a:ext cx="1270992" cy="317540"/>
          </a:xfrm>
          <a:prstGeom prst="rect">
            <a:avLst/>
          </a:prstGeom>
          <a:noFill/>
          <a:ln/>
        </p:spPr>
        <p:txBody>
          <a:bodyPr wrap="none" lIns="0" tIns="0" rIns="0" bIns="0" rtlCol="0" anchor="t"/>
          <a:lstStyle/>
          <a:p>
            <a:pPr algn="l" indent="0" marL="0">
              <a:lnSpc>
                <a:spcPts val="2500"/>
              </a:lnSpc>
              <a:buNone/>
            </a:pPr>
            <a:r>
              <a:rPr lang="en-US" sz="1550" b="1" dirty="0">
                <a:solidFill>
                  <a:srgbClr val="D6D9D7"/>
                </a:solidFill>
                <a:latin typeface="Inter" pitchFamily="34" charset="0"/>
                <a:ea typeface="Inter" pitchFamily="34" charset="-122"/>
                <a:cs typeface="Inter" pitchFamily="34" charset="-120"/>
              </a:rPr>
              <a:t>F1</a:t>
            </a:r>
            <a:endParaRPr lang="en-US" sz="1550" dirty="0"/>
          </a:p>
        </p:txBody>
      </p:sp>
      <p:sp>
        <p:nvSpPr>
          <p:cNvPr id="11" name="Text 9"/>
          <p:cNvSpPr/>
          <p:nvPr/>
        </p:nvSpPr>
        <p:spPr>
          <a:xfrm>
            <a:off x="10031730" y="3133963"/>
            <a:ext cx="1921073" cy="317540"/>
          </a:xfrm>
          <a:prstGeom prst="rect">
            <a:avLst/>
          </a:prstGeom>
          <a:noFill/>
          <a:ln/>
        </p:spPr>
        <p:txBody>
          <a:bodyPr wrap="none" lIns="0" tIns="0" rIns="0" bIns="0" rtlCol="0" anchor="t"/>
          <a:lstStyle/>
          <a:p>
            <a:pPr algn="l" indent="0" marL="0">
              <a:lnSpc>
                <a:spcPts val="2500"/>
              </a:lnSpc>
              <a:buNone/>
            </a:pPr>
            <a:r>
              <a:rPr lang="en-US" sz="1550" b="1" dirty="0">
                <a:solidFill>
                  <a:srgbClr val="D6D9D7"/>
                </a:solidFill>
                <a:latin typeface="Inter" pitchFamily="34" charset="0"/>
                <a:ea typeface="Inter" pitchFamily="34" charset="-122"/>
                <a:cs typeface="Inter" pitchFamily="34" charset="-120"/>
              </a:rPr>
              <a:t>ROC_AUC</a:t>
            </a:r>
            <a:endParaRPr lang="en-US" sz="1550" dirty="0"/>
          </a:p>
        </p:txBody>
      </p:sp>
      <p:sp>
        <p:nvSpPr>
          <p:cNvPr id="12" name="Text 10"/>
          <p:cNvSpPr/>
          <p:nvPr/>
        </p:nvSpPr>
        <p:spPr>
          <a:xfrm>
            <a:off x="12357140" y="3133963"/>
            <a:ext cx="1273493" cy="317540"/>
          </a:xfrm>
          <a:prstGeom prst="rect">
            <a:avLst/>
          </a:prstGeom>
          <a:noFill/>
          <a:ln/>
        </p:spPr>
        <p:txBody>
          <a:bodyPr wrap="none" lIns="0" tIns="0" rIns="0" bIns="0" rtlCol="0" anchor="t"/>
          <a:lstStyle/>
          <a:p>
            <a:pPr algn="l" indent="0" marL="0">
              <a:lnSpc>
                <a:spcPts val="2500"/>
              </a:lnSpc>
              <a:buNone/>
            </a:pPr>
            <a:r>
              <a:rPr lang="en-US" sz="1550" b="1" dirty="0">
                <a:solidFill>
                  <a:srgbClr val="D6D9D7"/>
                </a:solidFill>
                <a:latin typeface="Inter" pitchFamily="34" charset="0"/>
                <a:ea typeface="Inter" pitchFamily="34" charset="-122"/>
                <a:cs typeface="Inter" pitchFamily="34" charset="-120"/>
              </a:rPr>
              <a:t>PR_AUC</a:t>
            </a:r>
            <a:endParaRPr lang="en-US" sz="1550" dirty="0"/>
          </a:p>
        </p:txBody>
      </p:sp>
      <p:sp>
        <p:nvSpPr>
          <p:cNvPr id="13" name="Shape 11"/>
          <p:cNvSpPr/>
          <p:nvPr/>
        </p:nvSpPr>
        <p:spPr>
          <a:xfrm>
            <a:off x="801410" y="3578185"/>
            <a:ext cx="13027581" cy="570905"/>
          </a:xfrm>
          <a:prstGeom prst="rect">
            <a:avLst/>
          </a:prstGeom>
          <a:solidFill>
            <a:srgbClr val="000000">
              <a:alpha val="4000"/>
            </a:srgbClr>
          </a:solidFill>
          <a:ln/>
        </p:spPr>
      </p:sp>
      <p:sp>
        <p:nvSpPr>
          <p:cNvPr id="14" name="Text 12"/>
          <p:cNvSpPr/>
          <p:nvPr/>
        </p:nvSpPr>
        <p:spPr>
          <a:xfrm>
            <a:off x="999887" y="3704868"/>
            <a:ext cx="192619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Logistic Regression</a:t>
            </a:r>
            <a:endParaRPr lang="en-US" sz="1550" dirty="0"/>
          </a:p>
        </p:txBody>
      </p:sp>
      <p:sp>
        <p:nvSpPr>
          <p:cNvPr id="15" name="Text 13"/>
          <p:cNvSpPr/>
          <p:nvPr/>
        </p:nvSpPr>
        <p:spPr>
          <a:xfrm>
            <a:off x="3330416" y="3704868"/>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0.90</a:t>
            </a:r>
            <a:endParaRPr lang="en-US" sz="1550" dirty="0"/>
          </a:p>
        </p:txBody>
      </p:sp>
      <p:sp>
        <p:nvSpPr>
          <p:cNvPr id="16" name="Text 14"/>
          <p:cNvSpPr/>
          <p:nvPr/>
        </p:nvSpPr>
        <p:spPr>
          <a:xfrm>
            <a:off x="5005745" y="3704868"/>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0.48</a:t>
            </a:r>
            <a:endParaRPr lang="en-US" sz="1550" dirty="0"/>
          </a:p>
        </p:txBody>
      </p:sp>
      <p:sp>
        <p:nvSpPr>
          <p:cNvPr id="17" name="Text 15"/>
          <p:cNvSpPr/>
          <p:nvPr/>
        </p:nvSpPr>
        <p:spPr>
          <a:xfrm>
            <a:off x="6681073" y="3704868"/>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0.90</a:t>
            </a:r>
            <a:endParaRPr lang="en-US" sz="1550" dirty="0"/>
          </a:p>
        </p:txBody>
      </p:sp>
      <p:sp>
        <p:nvSpPr>
          <p:cNvPr id="18" name="Text 16"/>
          <p:cNvSpPr/>
          <p:nvPr/>
        </p:nvSpPr>
        <p:spPr>
          <a:xfrm>
            <a:off x="8356402" y="3704868"/>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0.63</a:t>
            </a:r>
            <a:endParaRPr lang="en-US" sz="1550" dirty="0"/>
          </a:p>
        </p:txBody>
      </p:sp>
      <p:sp>
        <p:nvSpPr>
          <p:cNvPr id="19" name="Text 17"/>
          <p:cNvSpPr/>
          <p:nvPr/>
        </p:nvSpPr>
        <p:spPr>
          <a:xfrm>
            <a:off x="10031730" y="3704868"/>
            <a:ext cx="192107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0.97</a:t>
            </a:r>
            <a:endParaRPr lang="en-US" sz="1550" dirty="0"/>
          </a:p>
        </p:txBody>
      </p:sp>
      <p:sp>
        <p:nvSpPr>
          <p:cNvPr id="20" name="Text 18"/>
          <p:cNvSpPr/>
          <p:nvPr/>
        </p:nvSpPr>
        <p:spPr>
          <a:xfrm>
            <a:off x="12357140" y="3704868"/>
            <a:ext cx="127349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0.79</a:t>
            </a:r>
            <a:endParaRPr lang="en-US" sz="1550" dirty="0"/>
          </a:p>
        </p:txBody>
      </p:sp>
      <p:sp>
        <p:nvSpPr>
          <p:cNvPr id="21" name="Shape 19"/>
          <p:cNvSpPr/>
          <p:nvPr/>
        </p:nvSpPr>
        <p:spPr>
          <a:xfrm>
            <a:off x="801410" y="4149090"/>
            <a:ext cx="13027581" cy="570905"/>
          </a:xfrm>
          <a:prstGeom prst="rect">
            <a:avLst/>
          </a:prstGeom>
          <a:solidFill>
            <a:srgbClr val="FFFFFF">
              <a:alpha val="4000"/>
            </a:srgbClr>
          </a:solidFill>
          <a:ln/>
        </p:spPr>
      </p:sp>
      <p:sp>
        <p:nvSpPr>
          <p:cNvPr id="22" name="Text 20"/>
          <p:cNvSpPr/>
          <p:nvPr/>
        </p:nvSpPr>
        <p:spPr>
          <a:xfrm>
            <a:off x="999887" y="4275773"/>
            <a:ext cx="192619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Random Forest</a:t>
            </a:r>
            <a:endParaRPr lang="en-US" sz="1550" dirty="0"/>
          </a:p>
        </p:txBody>
      </p:sp>
      <p:sp>
        <p:nvSpPr>
          <p:cNvPr id="23" name="Text 21"/>
          <p:cNvSpPr/>
          <p:nvPr/>
        </p:nvSpPr>
        <p:spPr>
          <a:xfrm>
            <a:off x="3330416" y="4275773"/>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0.95</a:t>
            </a:r>
            <a:endParaRPr lang="en-US" sz="1550" dirty="0"/>
          </a:p>
        </p:txBody>
      </p:sp>
      <p:sp>
        <p:nvSpPr>
          <p:cNvPr id="24" name="Text 22"/>
          <p:cNvSpPr/>
          <p:nvPr/>
        </p:nvSpPr>
        <p:spPr>
          <a:xfrm>
            <a:off x="5005745" y="4275773"/>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0.83</a:t>
            </a:r>
            <a:endParaRPr lang="en-US" sz="1550" dirty="0"/>
          </a:p>
        </p:txBody>
      </p:sp>
      <p:sp>
        <p:nvSpPr>
          <p:cNvPr id="25" name="Text 23"/>
          <p:cNvSpPr/>
          <p:nvPr/>
        </p:nvSpPr>
        <p:spPr>
          <a:xfrm>
            <a:off x="6681073" y="4275773"/>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0.60</a:t>
            </a:r>
            <a:endParaRPr lang="en-US" sz="1550" dirty="0"/>
          </a:p>
        </p:txBody>
      </p:sp>
      <p:sp>
        <p:nvSpPr>
          <p:cNvPr id="26" name="Text 24"/>
          <p:cNvSpPr/>
          <p:nvPr/>
        </p:nvSpPr>
        <p:spPr>
          <a:xfrm>
            <a:off x="8356402" y="4275773"/>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0.70</a:t>
            </a:r>
            <a:endParaRPr lang="en-US" sz="1550" dirty="0"/>
          </a:p>
        </p:txBody>
      </p:sp>
      <p:sp>
        <p:nvSpPr>
          <p:cNvPr id="27" name="Text 25"/>
          <p:cNvSpPr/>
          <p:nvPr/>
        </p:nvSpPr>
        <p:spPr>
          <a:xfrm>
            <a:off x="10031730" y="4275773"/>
            <a:ext cx="192107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0.97</a:t>
            </a:r>
            <a:endParaRPr lang="en-US" sz="1550" dirty="0"/>
          </a:p>
        </p:txBody>
      </p:sp>
      <p:sp>
        <p:nvSpPr>
          <p:cNvPr id="28" name="Text 26"/>
          <p:cNvSpPr/>
          <p:nvPr/>
        </p:nvSpPr>
        <p:spPr>
          <a:xfrm>
            <a:off x="12357140" y="4275773"/>
            <a:ext cx="127349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0.78</a:t>
            </a:r>
            <a:endParaRPr lang="en-US" sz="1550" dirty="0"/>
          </a:p>
        </p:txBody>
      </p:sp>
      <p:sp>
        <p:nvSpPr>
          <p:cNvPr id="29" name="Shape 27"/>
          <p:cNvSpPr/>
          <p:nvPr/>
        </p:nvSpPr>
        <p:spPr>
          <a:xfrm>
            <a:off x="801410" y="4719995"/>
            <a:ext cx="13027581" cy="570905"/>
          </a:xfrm>
          <a:prstGeom prst="rect">
            <a:avLst/>
          </a:prstGeom>
          <a:solidFill>
            <a:srgbClr val="000000">
              <a:alpha val="4000"/>
            </a:srgbClr>
          </a:solidFill>
          <a:ln/>
        </p:spPr>
      </p:sp>
      <p:sp>
        <p:nvSpPr>
          <p:cNvPr id="30" name="Text 28"/>
          <p:cNvSpPr/>
          <p:nvPr/>
        </p:nvSpPr>
        <p:spPr>
          <a:xfrm>
            <a:off x="999887" y="4846677"/>
            <a:ext cx="192619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Decision Tree</a:t>
            </a:r>
            <a:endParaRPr lang="en-US" sz="1550" dirty="0"/>
          </a:p>
        </p:txBody>
      </p:sp>
      <p:sp>
        <p:nvSpPr>
          <p:cNvPr id="31" name="Text 29"/>
          <p:cNvSpPr/>
          <p:nvPr/>
        </p:nvSpPr>
        <p:spPr>
          <a:xfrm>
            <a:off x="3330416" y="4846677"/>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0.91</a:t>
            </a:r>
            <a:endParaRPr lang="en-US" sz="1550" dirty="0"/>
          </a:p>
        </p:txBody>
      </p:sp>
      <p:sp>
        <p:nvSpPr>
          <p:cNvPr id="32" name="Text 30"/>
          <p:cNvSpPr/>
          <p:nvPr/>
        </p:nvSpPr>
        <p:spPr>
          <a:xfrm>
            <a:off x="5005745" y="4846677"/>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0.50</a:t>
            </a:r>
            <a:endParaRPr lang="en-US" sz="1550" dirty="0"/>
          </a:p>
        </p:txBody>
      </p:sp>
      <p:sp>
        <p:nvSpPr>
          <p:cNvPr id="33" name="Text 31"/>
          <p:cNvSpPr/>
          <p:nvPr/>
        </p:nvSpPr>
        <p:spPr>
          <a:xfrm>
            <a:off x="6681073" y="4846677"/>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0.79</a:t>
            </a:r>
            <a:endParaRPr lang="en-US" sz="1550" dirty="0"/>
          </a:p>
        </p:txBody>
      </p:sp>
      <p:sp>
        <p:nvSpPr>
          <p:cNvPr id="34" name="Text 32"/>
          <p:cNvSpPr/>
          <p:nvPr/>
        </p:nvSpPr>
        <p:spPr>
          <a:xfrm>
            <a:off x="8356402" y="4846677"/>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0.61</a:t>
            </a:r>
            <a:endParaRPr lang="en-US" sz="1550" dirty="0"/>
          </a:p>
        </p:txBody>
      </p:sp>
      <p:sp>
        <p:nvSpPr>
          <p:cNvPr id="35" name="Text 33"/>
          <p:cNvSpPr/>
          <p:nvPr/>
        </p:nvSpPr>
        <p:spPr>
          <a:xfrm>
            <a:off x="10031730" y="4846677"/>
            <a:ext cx="192107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0.87</a:t>
            </a:r>
            <a:endParaRPr lang="en-US" sz="1550" dirty="0"/>
          </a:p>
        </p:txBody>
      </p:sp>
      <p:sp>
        <p:nvSpPr>
          <p:cNvPr id="36" name="Text 34"/>
          <p:cNvSpPr/>
          <p:nvPr/>
        </p:nvSpPr>
        <p:spPr>
          <a:xfrm>
            <a:off x="12357140" y="4846677"/>
            <a:ext cx="127349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0.52</a:t>
            </a:r>
            <a:endParaRPr lang="en-US" sz="1550" dirty="0"/>
          </a:p>
        </p:txBody>
      </p:sp>
      <p:sp>
        <p:nvSpPr>
          <p:cNvPr id="37" name="Shape 35"/>
          <p:cNvSpPr/>
          <p:nvPr/>
        </p:nvSpPr>
        <p:spPr>
          <a:xfrm>
            <a:off x="801410" y="5290899"/>
            <a:ext cx="13027581" cy="570905"/>
          </a:xfrm>
          <a:prstGeom prst="rect">
            <a:avLst/>
          </a:prstGeom>
          <a:solidFill>
            <a:srgbClr val="FFFFFF">
              <a:alpha val="4000"/>
            </a:srgbClr>
          </a:solidFill>
          <a:ln/>
        </p:spPr>
      </p:sp>
      <p:sp>
        <p:nvSpPr>
          <p:cNvPr id="38" name="Text 36"/>
          <p:cNvSpPr/>
          <p:nvPr/>
        </p:nvSpPr>
        <p:spPr>
          <a:xfrm>
            <a:off x="999887" y="5417582"/>
            <a:ext cx="192619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SVM</a:t>
            </a:r>
            <a:endParaRPr lang="en-US" sz="1550" dirty="0"/>
          </a:p>
        </p:txBody>
      </p:sp>
      <p:sp>
        <p:nvSpPr>
          <p:cNvPr id="39" name="Text 37"/>
          <p:cNvSpPr/>
          <p:nvPr/>
        </p:nvSpPr>
        <p:spPr>
          <a:xfrm>
            <a:off x="3330416" y="5417582"/>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0.90</a:t>
            </a:r>
            <a:endParaRPr lang="en-US" sz="1550" dirty="0"/>
          </a:p>
        </p:txBody>
      </p:sp>
      <p:sp>
        <p:nvSpPr>
          <p:cNvPr id="40" name="Text 38"/>
          <p:cNvSpPr/>
          <p:nvPr/>
        </p:nvSpPr>
        <p:spPr>
          <a:xfrm>
            <a:off x="5005745" y="5417582"/>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0.47</a:t>
            </a:r>
            <a:endParaRPr lang="en-US" sz="1550" dirty="0"/>
          </a:p>
        </p:txBody>
      </p:sp>
      <p:sp>
        <p:nvSpPr>
          <p:cNvPr id="41" name="Text 39"/>
          <p:cNvSpPr/>
          <p:nvPr/>
        </p:nvSpPr>
        <p:spPr>
          <a:xfrm>
            <a:off x="6681073" y="5417582"/>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0.89</a:t>
            </a:r>
            <a:endParaRPr lang="en-US" sz="1550" dirty="0"/>
          </a:p>
        </p:txBody>
      </p:sp>
      <p:sp>
        <p:nvSpPr>
          <p:cNvPr id="42" name="Text 40"/>
          <p:cNvSpPr/>
          <p:nvPr/>
        </p:nvSpPr>
        <p:spPr>
          <a:xfrm>
            <a:off x="8356402" y="5417582"/>
            <a:ext cx="1270992"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0.62</a:t>
            </a:r>
            <a:endParaRPr lang="en-US" sz="1550" dirty="0"/>
          </a:p>
        </p:txBody>
      </p:sp>
      <p:sp>
        <p:nvSpPr>
          <p:cNvPr id="43" name="Text 41"/>
          <p:cNvSpPr/>
          <p:nvPr/>
        </p:nvSpPr>
        <p:spPr>
          <a:xfrm>
            <a:off x="10031730" y="5417582"/>
            <a:ext cx="192107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0.95</a:t>
            </a:r>
            <a:endParaRPr lang="en-US" sz="1550" dirty="0"/>
          </a:p>
        </p:txBody>
      </p:sp>
      <p:sp>
        <p:nvSpPr>
          <p:cNvPr id="44" name="Text 42"/>
          <p:cNvSpPr/>
          <p:nvPr/>
        </p:nvSpPr>
        <p:spPr>
          <a:xfrm>
            <a:off x="12357140" y="5417582"/>
            <a:ext cx="1273493"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0.58</a:t>
            </a:r>
            <a:endParaRPr lang="en-US" sz="1550" dirty="0"/>
          </a:p>
        </p:txBody>
      </p:sp>
      <p:sp>
        <p:nvSpPr>
          <p:cNvPr id="45" name="Shape 43"/>
          <p:cNvSpPr/>
          <p:nvPr/>
        </p:nvSpPr>
        <p:spPr>
          <a:xfrm>
            <a:off x="801410" y="5861804"/>
            <a:ext cx="13027581" cy="570905"/>
          </a:xfrm>
          <a:prstGeom prst="rect">
            <a:avLst/>
          </a:prstGeom>
          <a:solidFill>
            <a:srgbClr val="000000">
              <a:alpha val="4000"/>
            </a:srgbClr>
          </a:solidFill>
          <a:ln/>
        </p:spPr>
      </p:sp>
      <p:sp>
        <p:nvSpPr>
          <p:cNvPr id="46" name="Text 44"/>
          <p:cNvSpPr/>
          <p:nvPr/>
        </p:nvSpPr>
        <p:spPr>
          <a:xfrm>
            <a:off x="999887" y="5988487"/>
            <a:ext cx="1926193" cy="317540"/>
          </a:xfrm>
          <a:prstGeom prst="rect">
            <a:avLst/>
          </a:prstGeom>
          <a:noFill/>
          <a:ln/>
        </p:spPr>
        <p:txBody>
          <a:bodyPr wrap="none" lIns="0" tIns="0" rIns="0" bIns="0" rtlCol="0" anchor="t"/>
          <a:lstStyle/>
          <a:p>
            <a:pPr algn="l" indent="0" marL="0">
              <a:lnSpc>
                <a:spcPts val="2500"/>
              </a:lnSpc>
              <a:buNone/>
            </a:pPr>
            <a:r>
              <a:rPr lang="en-US" sz="1550" b="1" dirty="0">
                <a:solidFill>
                  <a:srgbClr val="AC9EF5"/>
                </a:solidFill>
                <a:latin typeface="Inter" pitchFamily="34" charset="0"/>
                <a:ea typeface="Inter" pitchFamily="34" charset="-122"/>
                <a:cs typeface="Inter" pitchFamily="34" charset="-120"/>
              </a:rPr>
              <a:t>XGBoost</a:t>
            </a:r>
            <a:endParaRPr lang="en-US" sz="1550" dirty="0"/>
          </a:p>
        </p:txBody>
      </p:sp>
      <p:sp>
        <p:nvSpPr>
          <p:cNvPr id="47" name="Text 45"/>
          <p:cNvSpPr/>
          <p:nvPr/>
        </p:nvSpPr>
        <p:spPr>
          <a:xfrm>
            <a:off x="3330416" y="5988487"/>
            <a:ext cx="1270992" cy="317540"/>
          </a:xfrm>
          <a:prstGeom prst="rect">
            <a:avLst/>
          </a:prstGeom>
          <a:noFill/>
          <a:ln/>
        </p:spPr>
        <p:txBody>
          <a:bodyPr wrap="none" lIns="0" tIns="0" rIns="0" bIns="0" rtlCol="0" anchor="t"/>
          <a:lstStyle/>
          <a:p>
            <a:pPr algn="l" indent="0" marL="0">
              <a:lnSpc>
                <a:spcPts val="2500"/>
              </a:lnSpc>
              <a:buNone/>
            </a:pPr>
            <a:r>
              <a:rPr lang="en-US" sz="1550" b="1" dirty="0">
                <a:solidFill>
                  <a:srgbClr val="AC9EF5"/>
                </a:solidFill>
                <a:latin typeface="Inter" pitchFamily="34" charset="0"/>
                <a:ea typeface="Inter" pitchFamily="34" charset="-122"/>
                <a:cs typeface="Inter" pitchFamily="34" charset="-120"/>
              </a:rPr>
              <a:t>0.95</a:t>
            </a:r>
            <a:endParaRPr lang="en-US" sz="1550" dirty="0"/>
          </a:p>
        </p:txBody>
      </p:sp>
      <p:sp>
        <p:nvSpPr>
          <p:cNvPr id="48" name="Text 46"/>
          <p:cNvSpPr/>
          <p:nvPr/>
        </p:nvSpPr>
        <p:spPr>
          <a:xfrm>
            <a:off x="5005745" y="5988487"/>
            <a:ext cx="1270992" cy="317540"/>
          </a:xfrm>
          <a:prstGeom prst="rect">
            <a:avLst/>
          </a:prstGeom>
          <a:noFill/>
          <a:ln/>
        </p:spPr>
        <p:txBody>
          <a:bodyPr wrap="none" lIns="0" tIns="0" rIns="0" bIns="0" rtlCol="0" anchor="t"/>
          <a:lstStyle/>
          <a:p>
            <a:pPr algn="l" indent="0" marL="0">
              <a:lnSpc>
                <a:spcPts val="2500"/>
              </a:lnSpc>
              <a:buNone/>
            </a:pPr>
            <a:r>
              <a:rPr lang="en-US" sz="1550" b="1" dirty="0">
                <a:solidFill>
                  <a:srgbClr val="AC9EF5"/>
                </a:solidFill>
                <a:latin typeface="Inter" pitchFamily="34" charset="0"/>
                <a:ea typeface="Inter" pitchFamily="34" charset="-122"/>
                <a:cs typeface="Inter" pitchFamily="34" charset="-120"/>
              </a:rPr>
              <a:t>0.71</a:t>
            </a:r>
            <a:endParaRPr lang="en-US" sz="1550" dirty="0"/>
          </a:p>
        </p:txBody>
      </p:sp>
      <p:sp>
        <p:nvSpPr>
          <p:cNvPr id="49" name="Text 47"/>
          <p:cNvSpPr/>
          <p:nvPr/>
        </p:nvSpPr>
        <p:spPr>
          <a:xfrm>
            <a:off x="6681073" y="5988487"/>
            <a:ext cx="1270992" cy="317540"/>
          </a:xfrm>
          <a:prstGeom prst="rect">
            <a:avLst/>
          </a:prstGeom>
          <a:noFill/>
          <a:ln/>
        </p:spPr>
        <p:txBody>
          <a:bodyPr wrap="none" lIns="0" tIns="0" rIns="0" bIns="0" rtlCol="0" anchor="t"/>
          <a:lstStyle/>
          <a:p>
            <a:pPr algn="l" indent="0" marL="0">
              <a:lnSpc>
                <a:spcPts val="2500"/>
              </a:lnSpc>
              <a:buNone/>
            </a:pPr>
            <a:r>
              <a:rPr lang="en-US" sz="1550" b="1" dirty="0">
                <a:solidFill>
                  <a:srgbClr val="AC9EF5"/>
                </a:solidFill>
                <a:latin typeface="Inter" pitchFamily="34" charset="0"/>
                <a:ea typeface="Inter" pitchFamily="34" charset="-122"/>
                <a:cs typeface="Inter" pitchFamily="34" charset="-120"/>
              </a:rPr>
              <a:t>0.71</a:t>
            </a:r>
            <a:endParaRPr lang="en-US" sz="1550" dirty="0"/>
          </a:p>
        </p:txBody>
      </p:sp>
      <p:sp>
        <p:nvSpPr>
          <p:cNvPr id="50" name="Text 48"/>
          <p:cNvSpPr/>
          <p:nvPr/>
        </p:nvSpPr>
        <p:spPr>
          <a:xfrm>
            <a:off x="8356402" y="5988487"/>
            <a:ext cx="1270992" cy="317540"/>
          </a:xfrm>
          <a:prstGeom prst="rect">
            <a:avLst/>
          </a:prstGeom>
          <a:noFill/>
          <a:ln/>
        </p:spPr>
        <p:txBody>
          <a:bodyPr wrap="none" lIns="0" tIns="0" rIns="0" bIns="0" rtlCol="0" anchor="t"/>
          <a:lstStyle/>
          <a:p>
            <a:pPr algn="l" indent="0" marL="0">
              <a:lnSpc>
                <a:spcPts val="2500"/>
              </a:lnSpc>
              <a:buNone/>
            </a:pPr>
            <a:r>
              <a:rPr lang="en-US" sz="1550" b="1" dirty="0">
                <a:solidFill>
                  <a:srgbClr val="AC9EF5"/>
                </a:solidFill>
                <a:latin typeface="Inter" pitchFamily="34" charset="0"/>
                <a:ea typeface="Inter" pitchFamily="34" charset="-122"/>
                <a:cs typeface="Inter" pitchFamily="34" charset="-120"/>
              </a:rPr>
              <a:t>0.71</a:t>
            </a:r>
            <a:endParaRPr lang="en-US" sz="1550" dirty="0"/>
          </a:p>
        </p:txBody>
      </p:sp>
      <p:sp>
        <p:nvSpPr>
          <p:cNvPr id="51" name="Text 49"/>
          <p:cNvSpPr/>
          <p:nvPr/>
        </p:nvSpPr>
        <p:spPr>
          <a:xfrm>
            <a:off x="10031730" y="5988487"/>
            <a:ext cx="1921073" cy="317540"/>
          </a:xfrm>
          <a:prstGeom prst="rect">
            <a:avLst/>
          </a:prstGeom>
          <a:noFill/>
          <a:ln/>
        </p:spPr>
        <p:txBody>
          <a:bodyPr wrap="none" lIns="0" tIns="0" rIns="0" bIns="0" rtlCol="0" anchor="t"/>
          <a:lstStyle/>
          <a:p>
            <a:pPr algn="l" indent="0" marL="0">
              <a:lnSpc>
                <a:spcPts val="2500"/>
              </a:lnSpc>
              <a:buNone/>
            </a:pPr>
            <a:r>
              <a:rPr lang="en-US" sz="1550" b="1" dirty="0">
                <a:solidFill>
                  <a:srgbClr val="AC9EF5"/>
                </a:solidFill>
                <a:latin typeface="Inter" pitchFamily="34" charset="0"/>
                <a:ea typeface="Inter" pitchFamily="34" charset="-122"/>
                <a:cs typeface="Inter" pitchFamily="34" charset="-120"/>
              </a:rPr>
              <a:t>0.96</a:t>
            </a:r>
            <a:endParaRPr lang="en-US" sz="1550" dirty="0"/>
          </a:p>
        </p:txBody>
      </p:sp>
      <p:sp>
        <p:nvSpPr>
          <p:cNvPr id="52" name="Text 50"/>
          <p:cNvSpPr/>
          <p:nvPr/>
        </p:nvSpPr>
        <p:spPr>
          <a:xfrm>
            <a:off x="12357140" y="5988487"/>
            <a:ext cx="1273493" cy="317540"/>
          </a:xfrm>
          <a:prstGeom prst="rect">
            <a:avLst/>
          </a:prstGeom>
          <a:noFill/>
          <a:ln/>
        </p:spPr>
        <p:txBody>
          <a:bodyPr wrap="none" lIns="0" tIns="0" rIns="0" bIns="0" rtlCol="0" anchor="t"/>
          <a:lstStyle/>
          <a:p>
            <a:pPr algn="l" indent="0" marL="0">
              <a:lnSpc>
                <a:spcPts val="2500"/>
              </a:lnSpc>
              <a:buNone/>
            </a:pPr>
            <a:r>
              <a:rPr lang="en-US" sz="1550" b="1" dirty="0">
                <a:solidFill>
                  <a:srgbClr val="AC9EF5"/>
                </a:solidFill>
                <a:latin typeface="Inter" pitchFamily="34" charset="0"/>
                <a:ea typeface="Inter" pitchFamily="34" charset="-122"/>
                <a:cs typeface="Inter" pitchFamily="34" charset="-120"/>
              </a:rPr>
              <a:t>0.78</a:t>
            </a:r>
            <a:endParaRPr lang="en-US" sz="1550" dirty="0"/>
          </a:p>
        </p:txBody>
      </p:sp>
      <p:sp>
        <p:nvSpPr>
          <p:cNvPr id="53" name="Text 51"/>
          <p:cNvSpPr/>
          <p:nvPr/>
        </p:nvSpPr>
        <p:spPr>
          <a:xfrm>
            <a:off x="793790" y="6663571"/>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XGBoost consistently demonstrated strong performance across all metrics, particularly in balancing precision and recall.</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4613" y="678180"/>
            <a:ext cx="7714774" cy="893207"/>
          </a:xfrm>
          <a:prstGeom prst="rect">
            <a:avLst/>
          </a:prstGeom>
          <a:noFill/>
          <a:ln/>
        </p:spPr>
        <p:txBody>
          <a:bodyPr wrap="square" lIns="0" tIns="0" rIns="0" bIns="0" rtlCol="0" anchor="t"/>
          <a:lstStyle/>
          <a:p>
            <a:pPr algn="l" indent="0" marL="0">
              <a:lnSpc>
                <a:spcPts val="3500"/>
              </a:lnSpc>
              <a:buNone/>
            </a:pPr>
            <a:r>
              <a:rPr lang="en-US" sz="2800" dirty="0">
                <a:solidFill>
                  <a:srgbClr val="F7F7F8"/>
                </a:solidFill>
                <a:latin typeface="DM Sans Medium" pitchFamily="34" charset="0"/>
                <a:ea typeface="DM Sans Medium" pitchFamily="34" charset="-122"/>
                <a:cs typeface="DM Sans Medium" pitchFamily="34" charset="-120"/>
              </a:rPr>
              <a:t>XGBoost: The Optimal Choice for Fraud Detection</a:t>
            </a:r>
            <a:endParaRPr lang="en-US" sz="2800" dirty="0"/>
          </a:p>
        </p:txBody>
      </p:sp>
      <p:sp>
        <p:nvSpPr>
          <p:cNvPr id="4" name="Text 1"/>
          <p:cNvSpPr/>
          <p:nvPr/>
        </p:nvSpPr>
        <p:spPr>
          <a:xfrm>
            <a:off x="714613" y="1839397"/>
            <a:ext cx="7714774" cy="857607"/>
          </a:xfrm>
          <a:prstGeom prst="rect">
            <a:avLst/>
          </a:prstGeom>
          <a:noFill/>
          <a:ln/>
        </p:spPr>
        <p:txBody>
          <a:bodyPr wrap="square" lIns="0" tIns="0" rIns="0" bIns="0" rtlCol="0" anchor="t"/>
          <a:lstStyle/>
          <a:p>
            <a:pPr algn="l" indent="0" marL="0">
              <a:lnSpc>
                <a:spcPts val="2250"/>
              </a:lnSpc>
              <a:buNone/>
            </a:pPr>
            <a:r>
              <a:rPr lang="en-US" sz="1400" dirty="0">
                <a:solidFill>
                  <a:srgbClr val="D6D9D7"/>
                </a:solidFill>
                <a:latin typeface="Inter" pitchFamily="34" charset="0"/>
                <a:ea typeface="Inter" pitchFamily="34" charset="-122"/>
                <a:cs typeface="Inter" pitchFamily="34" charset="-120"/>
              </a:rPr>
              <a:t>Based on our comprehensive model comparison, XGBoost emerged as the clear winner for the DataOrbit Healthcare Provider Fraud Detection project. Its robust performance and inherent capabilities make it ideally suited for the complexities of healthcare fraud.</a:t>
            </a:r>
            <a:endParaRPr lang="en-US" sz="1400" dirty="0"/>
          </a:p>
        </p:txBody>
      </p:sp>
      <p:sp>
        <p:nvSpPr>
          <p:cNvPr id="5" name="Shape 2"/>
          <p:cNvSpPr/>
          <p:nvPr/>
        </p:nvSpPr>
        <p:spPr>
          <a:xfrm>
            <a:off x="714613" y="2897981"/>
            <a:ext cx="7714774" cy="1029414"/>
          </a:xfrm>
          <a:prstGeom prst="roundRect">
            <a:avLst>
              <a:gd name="adj" fmla="val 41658"/>
            </a:avLst>
          </a:prstGeom>
          <a:solidFill>
            <a:srgbClr val="4C5052"/>
          </a:solidFill>
          <a:ln/>
        </p:spPr>
      </p:sp>
      <p:sp>
        <p:nvSpPr>
          <p:cNvPr id="6" name="Text 3"/>
          <p:cNvSpPr/>
          <p:nvPr/>
        </p:nvSpPr>
        <p:spPr>
          <a:xfrm>
            <a:off x="893207" y="3076575"/>
            <a:ext cx="2378512" cy="279202"/>
          </a:xfrm>
          <a:prstGeom prst="rect">
            <a:avLst/>
          </a:prstGeom>
          <a:noFill/>
          <a:ln/>
        </p:spPr>
        <p:txBody>
          <a:bodyPr wrap="none" lIns="0" tIns="0" rIns="0" bIns="0" rtlCol="0" anchor="t"/>
          <a:lstStyle/>
          <a:p>
            <a:pPr algn="l" indent="0" marL="0">
              <a:lnSpc>
                <a:spcPts val="2150"/>
              </a:lnSpc>
              <a:buNone/>
            </a:pPr>
            <a:r>
              <a:rPr lang="en-US" sz="1750" dirty="0">
                <a:solidFill>
                  <a:srgbClr val="D6D9D7"/>
                </a:solidFill>
                <a:latin typeface="DM Sans Medium" pitchFamily="34" charset="0"/>
                <a:ea typeface="DM Sans Medium" pitchFamily="34" charset="-122"/>
                <a:cs typeface="DM Sans Medium" pitchFamily="34" charset="-120"/>
              </a:rPr>
              <a:t>Balanced Performance</a:t>
            </a:r>
            <a:endParaRPr lang="en-US" sz="1750" dirty="0"/>
          </a:p>
        </p:txBody>
      </p:sp>
      <p:sp>
        <p:nvSpPr>
          <p:cNvPr id="7" name="Text 4"/>
          <p:cNvSpPr/>
          <p:nvPr/>
        </p:nvSpPr>
        <p:spPr>
          <a:xfrm>
            <a:off x="893207" y="3462933"/>
            <a:ext cx="7357586" cy="285869"/>
          </a:xfrm>
          <a:prstGeom prst="rect">
            <a:avLst/>
          </a:prstGeom>
          <a:noFill/>
          <a:ln/>
        </p:spPr>
        <p:txBody>
          <a:bodyPr wrap="none" lIns="0" tIns="0" rIns="0" bIns="0" rtlCol="0" anchor="t"/>
          <a:lstStyle/>
          <a:p>
            <a:pPr algn="l" indent="0" marL="0">
              <a:lnSpc>
                <a:spcPts val="2250"/>
              </a:lnSpc>
              <a:buNone/>
            </a:pPr>
            <a:r>
              <a:rPr lang="en-US" sz="1400" dirty="0">
                <a:solidFill>
                  <a:srgbClr val="D6D9D7"/>
                </a:solidFill>
                <a:latin typeface="Inter" pitchFamily="34" charset="0"/>
                <a:ea typeface="Inter" pitchFamily="34" charset="-122"/>
                <a:cs typeface="Inter" pitchFamily="34" charset="-120"/>
              </a:rPr>
              <a:t>Achieved the best balance between precision and recall, crucial for fraud detection.</a:t>
            </a:r>
            <a:endParaRPr lang="en-US" sz="1400" dirty="0"/>
          </a:p>
        </p:txBody>
      </p:sp>
      <p:sp>
        <p:nvSpPr>
          <p:cNvPr id="8" name="Shape 5"/>
          <p:cNvSpPr/>
          <p:nvPr/>
        </p:nvSpPr>
        <p:spPr>
          <a:xfrm>
            <a:off x="714613" y="4105989"/>
            <a:ext cx="7714774" cy="1029414"/>
          </a:xfrm>
          <a:prstGeom prst="roundRect">
            <a:avLst>
              <a:gd name="adj" fmla="val 41658"/>
            </a:avLst>
          </a:prstGeom>
          <a:solidFill>
            <a:srgbClr val="4C5052"/>
          </a:solidFill>
          <a:ln/>
        </p:spPr>
      </p:sp>
      <p:sp>
        <p:nvSpPr>
          <p:cNvPr id="9" name="Text 6"/>
          <p:cNvSpPr/>
          <p:nvPr/>
        </p:nvSpPr>
        <p:spPr>
          <a:xfrm>
            <a:off x="893207" y="4284583"/>
            <a:ext cx="2233374" cy="279202"/>
          </a:xfrm>
          <a:prstGeom prst="rect">
            <a:avLst/>
          </a:prstGeom>
          <a:noFill/>
          <a:ln/>
        </p:spPr>
        <p:txBody>
          <a:bodyPr wrap="none" lIns="0" tIns="0" rIns="0" bIns="0" rtlCol="0" anchor="t"/>
          <a:lstStyle/>
          <a:p>
            <a:pPr algn="l" indent="0" marL="0">
              <a:lnSpc>
                <a:spcPts val="2150"/>
              </a:lnSpc>
              <a:buNone/>
            </a:pPr>
            <a:r>
              <a:rPr lang="en-US" sz="1750" dirty="0">
                <a:solidFill>
                  <a:srgbClr val="D6D9D7"/>
                </a:solidFill>
                <a:latin typeface="DM Sans Medium" pitchFamily="34" charset="0"/>
                <a:ea typeface="DM Sans Medium" pitchFamily="34" charset="-122"/>
                <a:cs typeface="DM Sans Medium" pitchFamily="34" charset="-120"/>
              </a:rPr>
              <a:t>Non-Linearity</a:t>
            </a:r>
            <a:endParaRPr lang="en-US" sz="1750" dirty="0"/>
          </a:p>
        </p:txBody>
      </p:sp>
      <p:sp>
        <p:nvSpPr>
          <p:cNvPr id="10" name="Text 7"/>
          <p:cNvSpPr/>
          <p:nvPr/>
        </p:nvSpPr>
        <p:spPr>
          <a:xfrm>
            <a:off x="893207" y="4670941"/>
            <a:ext cx="7357586" cy="285869"/>
          </a:xfrm>
          <a:prstGeom prst="rect">
            <a:avLst/>
          </a:prstGeom>
          <a:noFill/>
          <a:ln/>
        </p:spPr>
        <p:txBody>
          <a:bodyPr wrap="none" lIns="0" tIns="0" rIns="0" bIns="0" rtlCol="0" anchor="t"/>
          <a:lstStyle/>
          <a:p>
            <a:pPr algn="l" indent="0" marL="0">
              <a:lnSpc>
                <a:spcPts val="2250"/>
              </a:lnSpc>
              <a:buNone/>
            </a:pPr>
            <a:r>
              <a:rPr lang="en-US" sz="1400" dirty="0">
                <a:solidFill>
                  <a:srgbClr val="D6D9D7"/>
                </a:solidFill>
                <a:latin typeface="Inter" pitchFamily="34" charset="0"/>
                <a:ea typeface="Inter" pitchFamily="34" charset="-122"/>
                <a:cs typeface="Inter" pitchFamily="34" charset="-120"/>
              </a:rPr>
              <a:t>Effectively captures complex, non-linear relationships within the data.</a:t>
            </a:r>
            <a:endParaRPr lang="en-US" sz="1400" dirty="0"/>
          </a:p>
        </p:txBody>
      </p:sp>
      <p:sp>
        <p:nvSpPr>
          <p:cNvPr id="11" name="Shape 8"/>
          <p:cNvSpPr/>
          <p:nvPr/>
        </p:nvSpPr>
        <p:spPr>
          <a:xfrm>
            <a:off x="714613" y="5313998"/>
            <a:ext cx="7714774" cy="1029414"/>
          </a:xfrm>
          <a:prstGeom prst="roundRect">
            <a:avLst>
              <a:gd name="adj" fmla="val 41658"/>
            </a:avLst>
          </a:prstGeom>
          <a:solidFill>
            <a:srgbClr val="4C5052"/>
          </a:solidFill>
          <a:ln/>
        </p:spPr>
      </p:sp>
      <p:sp>
        <p:nvSpPr>
          <p:cNvPr id="12" name="Text 9"/>
          <p:cNvSpPr/>
          <p:nvPr/>
        </p:nvSpPr>
        <p:spPr>
          <a:xfrm>
            <a:off x="893207" y="5492591"/>
            <a:ext cx="2233374" cy="279202"/>
          </a:xfrm>
          <a:prstGeom prst="rect">
            <a:avLst/>
          </a:prstGeom>
          <a:noFill/>
          <a:ln/>
        </p:spPr>
        <p:txBody>
          <a:bodyPr wrap="none" lIns="0" tIns="0" rIns="0" bIns="0" rtlCol="0" anchor="t"/>
          <a:lstStyle/>
          <a:p>
            <a:pPr algn="l" indent="0" marL="0">
              <a:lnSpc>
                <a:spcPts val="2150"/>
              </a:lnSpc>
              <a:buNone/>
            </a:pPr>
            <a:r>
              <a:rPr lang="en-US" sz="1750" dirty="0">
                <a:solidFill>
                  <a:srgbClr val="D6D9D7"/>
                </a:solidFill>
                <a:latin typeface="DM Sans Medium" pitchFamily="34" charset="0"/>
                <a:ea typeface="DM Sans Medium" pitchFamily="34" charset="-122"/>
                <a:cs typeface="DM Sans Medium" pitchFamily="34" charset="-120"/>
              </a:rPr>
              <a:t>Imbalance Handling</a:t>
            </a:r>
            <a:endParaRPr lang="en-US" sz="1750" dirty="0"/>
          </a:p>
        </p:txBody>
      </p:sp>
      <p:sp>
        <p:nvSpPr>
          <p:cNvPr id="13" name="Text 10"/>
          <p:cNvSpPr/>
          <p:nvPr/>
        </p:nvSpPr>
        <p:spPr>
          <a:xfrm>
            <a:off x="893207" y="5878949"/>
            <a:ext cx="7357586" cy="285869"/>
          </a:xfrm>
          <a:prstGeom prst="rect">
            <a:avLst/>
          </a:prstGeom>
          <a:noFill/>
          <a:ln/>
        </p:spPr>
        <p:txBody>
          <a:bodyPr wrap="none" lIns="0" tIns="0" rIns="0" bIns="0" rtlCol="0" anchor="t"/>
          <a:lstStyle/>
          <a:p>
            <a:pPr algn="l" indent="0" marL="0">
              <a:lnSpc>
                <a:spcPts val="2250"/>
              </a:lnSpc>
              <a:buNone/>
            </a:pPr>
            <a:r>
              <a:rPr lang="en-US" sz="1400" dirty="0">
                <a:solidFill>
                  <a:srgbClr val="D6D9D7"/>
                </a:solidFill>
                <a:highlight>
                  <a:srgbClr val="3A3E40"/>
                </a:highlight>
                <a:latin typeface="Consolas" pitchFamily="34" charset="0"/>
                <a:ea typeface="Consolas" pitchFamily="34" charset="-122"/>
                <a:cs typeface="Consolas" pitchFamily="34" charset="-120"/>
              </a:rPr>
              <a:t>scale_pos_weight</a:t>
            </a:r>
            <a:pPr algn="l" indent="0" marL="0">
              <a:lnSpc>
                <a:spcPts val="2250"/>
              </a:lnSpc>
              <a:buNone/>
            </a:pPr>
            <a:r>
              <a:rPr lang="en-US" sz="1400" dirty="0">
                <a:solidFill>
                  <a:srgbClr val="D6D9D7"/>
                </a:solidFill>
                <a:latin typeface="Inter" pitchFamily="34" charset="0"/>
                <a:ea typeface="Inter" pitchFamily="34" charset="-122"/>
                <a:cs typeface="Inter" pitchFamily="34" charset="-120"/>
              </a:rPr>
              <a:t> parameter allows direct handling of class imbalance.</a:t>
            </a:r>
            <a:endParaRPr lang="en-US" sz="1400" dirty="0"/>
          </a:p>
        </p:txBody>
      </p:sp>
      <p:sp>
        <p:nvSpPr>
          <p:cNvPr id="14" name="Shape 11"/>
          <p:cNvSpPr/>
          <p:nvPr/>
        </p:nvSpPr>
        <p:spPr>
          <a:xfrm>
            <a:off x="714613" y="6522006"/>
            <a:ext cx="7714774" cy="1029414"/>
          </a:xfrm>
          <a:prstGeom prst="roundRect">
            <a:avLst>
              <a:gd name="adj" fmla="val 41658"/>
            </a:avLst>
          </a:prstGeom>
          <a:solidFill>
            <a:srgbClr val="4C5052"/>
          </a:solidFill>
          <a:ln/>
        </p:spPr>
      </p:sp>
      <p:sp>
        <p:nvSpPr>
          <p:cNvPr id="15" name="Text 12"/>
          <p:cNvSpPr/>
          <p:nvPr/>
        </p:nvSpPr>
        <p:spPr>
          <a:xfrm>
            <a:off x="893207" y="6700599"/>
            <a:ext cx="2233374" cy="279202"/>
          </a:xfrm>
          <a:prstGeom prst="rect">
            <a:avLst/>
          </a:prstGeom>
          <a:noFill/>
          <a:ln/>
        </p:spPr>
        <p:txBody>
          <a:bodyPr wrap="none" lIns="0" tIns="0" rIns="0" bIns="0" rtlCol="0" anchor="t"/>
          <a:lstStyle/>
          <a:p>
            <a:pPr algn="l" indent="0" marL="0">
              <a:lnSpc>
                <a:spcPts val="2150"/>
              </a:lnSpc>
              <a:buNone/>
            </a:pPr>
            <a:r>
              <a:rPr lang="en-US" sz="1750" dirty="0">
                <a:solidFill>
                  <a:srgbClr val="D6D9D7"/>
                </a:solidFill>
                <a:latin typeface="DM Sans Medium" pitchFamily="34" charset="0"/>
                <a:ea typeface="DM Sans Medium" pitchFamily="34" charset="-122"/>
                <a:cs typeface="DM Sans Medium" pitchFamily="34" charset="-120"/>
              </a:rPr>
              <a:t>Interpretability</a:t>
            </a:r>
            <a:endParaRPr lang="en-US" sz="1750" dirty="0"/>
          </a:p>
        </p:txBody>
      </p:sp>
      <p:sp>
        <p:nvSpPr>
          <p:cNvPr id="16" name="Text 13"/>
          <p:cNvSpPr/>
          <p:nvPr/>
        </p:nvSpPr>
        <p:spPr>
          <a:xfrm>
            <a:off x="893207" y="7086957"/>
            <a:ext cx="7357586" cy="285869"/>
          </a:xfrm>
          <a:prstGeom prst="rect">
            <a:avLst/>
          </a:prstGeom>
          <a:noFill/>
          <a:ln/>
        </p:spPr>
        <p:txBody>
          <a:bodyPr wrap="none" lIns="0" tIns="0" rIns="0" bIns="0" rtlCol="0" anchor="t"/>
          <a:lstStyle/>
          <a:p>
            <a:pPr algn="l" indent="0" marL="0">
              <a:lnSpc>
                <a:spcPts val="2250"/>
              </a:lnSpc>
              <a:buNone/>
            </a:pPr>
            <a:r>
              <a:rPr lang="en-US" sz="1400" dirty="0">
                <a:solidFill>
                  <a:srgbClr val="D6D9D7"/>
                </a:solidFill>
                <a:latin typeface="Inter" pitchFamily="34" charset="0"/>
                <a:ea typeface="Inter" pitchFamily="34" charset="-122"/>
                <a:cs typeface="Inter" pitchFamily="34" charset="-120"/>
              </a:rPr>
              <a:t>Provides valuable feature importance scores, aiding in understanding model decisions.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2025-12-03T17:11:49Z</dcterms:created>
  <dcterms:modified xsi:type="dcterms:W3CDTF">2025-12-03T17:11:49Z</dcterms:modified>
</cp:coreProperties>
</file>